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8"/>
  </p:notesMasterIdLst>
  <p:sldIdLst>
    <p:sldId id="374" r:id="rId2"/>
    <p:sldId id="300" r:id="rId3"/>
    <p:sldId id="301" r:id="rId4"/>
    <p:sldId id="302" r:id="rId5"/>
    <p:sldId id="262" r:id="rId6"/>
    <p:sldId id="263" r:id="rId7"/>
    <p:sldId id="264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316" r:id="rId22"/>
    <p:sldId id="317" r:id="rId23"/>
    <p:sldId id="318" r:id="rId24"/>
    <p:sldId id="319" r:id="rId25"/>
    <p:sldId id="320" r:id="rId26"/>
    <p:sldId id="321" r:id="rId27"/>
    <p:sldId id="322" r:id="rId28"/>
    <p:sldId id="323" r:id="rId29"/>
    <p:sldId id="324" r:id="rId30"/>
    <p:sldId id="325" r:id="rId31"/>
    <p:sldId id="326" r:id="rId32"/>
    <p:sldId id="328" r:id="rId33"/>
    <p:sldId id="329" r:id="rId34"/>
    <p:sldId id="330" r:id="rId35"/>
    <p:sldId id="331" r:id="rId36"/>
    <p:sldId id="332" r:id="rId37"/>
    <p:sldId id="333" r:id="rId38"/>
    <p:sldId id="334" r:id="rId39"/>
    <p:sldId id="335" r:id="rId40"/>
    <p:sldId id="336" r:id="rId41"/>
    <p:sldId id="339" r:id="rId42"/>
    <p:sldId id="338" r:id="rId43"/>
    <p:sldId id="340" r:id="rId44"/>
    <p:sldId id="341" r:id="rId45"/>
    <p:sldId id="342" r:id="rId46"/>
    <p:sldId id="343" r:id="rId47"/>
    <p:sldId id="344" r:id="rId48"/>
    <p:sldId id="345" r:id="rId49"/>
    <p:sldId id="346" r:id="rId50"/>
    <p:sldId id="347" r:id="rId51"/>
    <p:sldId id="348" r:id="rId52"/>
    <p:sldId id="349" r:id="rId53"/>
    <p:sldId id="350" r:id="rId54"/>
    <p:sldId id="351" r:id="rId55"/>
    <p:sldId id="352" r:id="rId56"/>
    <p:sldId id="353" r:id="rId57"/>
    <p:sldId id="354" r:id="rId58"/>
    <p:sldId id="355" r:id="rId59"/>
    <p:sldId id="356" r:id="rId60"/>
    <p:sldId id="357" r:id="rId61"/>
    <p:sldId id="358" r:id="rId62"/>
    <p:sldId id="359" r:id="rId63"/>
    <p:sldId id="360" r:id="rId64"/>
    <p:sldId id="361" r:id="rId65"/>
    <p:sldId id="362" r:id="rId66"/>
    <p:sldId id="363" r:id="rId67"/>
    <p:sldId id="364" r:id="rId68"/>
    <p:sldId id="365" r:id="rId69"/>
    <p:sldId id="366" r:id="rId70"/>
    <p:sldId id="367" r:id="rId71"/>
    <p:sldId id="368" r:id="rId72"/>
    <p:sldId id="369" r:id="rId73"/>
    <p:sldId id="370" r:id="rId74"/>
    <p:sldId id="371" r:id="rId75"/>
    <p:sldId id="372" r:id="rId76"/>
    <p:sldId id="297" r:id="rId7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C9E672-E0B8-4BA3-A5A1-8B7BA83595F3}" v="10" dt="2020-11-02T19:07:20.524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0" autoAdjust="0"/>
    <p:restoredTop sz="94660"/>
  </p:normalViewPr>
  <p:slideViewPr>
    <p:cSldViewPr snapToGrid="0">
      <p:cViewPr varScale="1">
        <p:scale>
          <a:sx n="58" d="100"/>
          <a:sy n="58" d="100"/>
        </p:scale>
        <p:origin x="339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microsoft.com/office/2015/10/relationships/revisionInfo" Target="revisionInfo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u, Tianhai (zuti)" userId="ed53172e-a19f-46b4-9500-c0388dd9604a" providerId="ADAL" clId="{E5F43B46-B201-483E-8447-9CB64797B03F}"/>
    <pc:docChg chg="delSld">
      <pc:chgData name="Zu, Tianhai (zuti)" userId="ed53172e-a19f-46b4-9500-c0388dd9604a" providerId="ADAL" clId="{E5F43B46-B201-483E-8447-9CB64797B03F}" dt="2020-11-02T04:38:52.459" v="0" actId="47"/>
      <pc:docMkLst>
        <pc:docMk/>
      </pc:docMkLst>
      <pc:sldChg chg="del">
        <pc:chgData name="Zu, Tianhai (zuti)" userId="ed53172e-a19f-46b4-9500-c0388dd9604a" providerId="ADAL" clId="{E5F43B46-B201-483E-8447-9CB64797B03F}" dt="2020-11-02T04:38:52.459" v="0" actId="47"/>
        <pc:sldMkLst>
          <pc:docMk/>
          <pc:sldMk cId="945072063" sldId="299"/>
        </pc:sldMkLst>
      </pc:sldChg>
    </pc:docChg>
  </pc:docChgLst>
  <pc:docChgLst>
    <pc:chgData name="Zu, Tianhai (zuti)" userId="ed53172e-a19f-46b4-9500-c0388dd9604a" providerId="ADAL" clId="{8C1BB499-173A-4BD6-B5FA-82F64FE4EA5B}"/>
    <pc:docChg chg="custSel modSld">
      <pc:chgData name="Zu, Tianhai (zuti)" userId="ed53172e-a19f-46b4-9500-c0388dd9604a" providerId="ADAL" clId="{8C1BB499-173A-4BD6-B5FA-82F64FE4EA5B}" dt="2020-11-02T15:52:11.093" v="56" actId="20577"/>
      <pc:docMkLst>
        <pc:docMk/>
      </pc:docMkLst>
      <pc:sldChg chg="modSp mod">
        <pc:chgData name="Zu, Tianhai (zuti)" userId="ed53172e-a19f-46b4-9500-c0388dd9604a" providerId="ADAL" clId="{8C1BB499-173A-4BD6-B5FA-82F64FE4EA5B}" dt="2020-11-02T15:39:24.700" v="43" actId="20577"/>
        <pc:sldMkLst>
          <pc:docMk/>
          <pc:sldMk cId="4029635366" sldId="353"/>
        </pc:sldMkLst>
        <pc:spChg chg="mod">
          <ac:chgData name="Zu, Tianhai (zuti)" userId="ed53172e-a19f-46b4-9500-c0388dd9604a" providerId="ADAL" clId="{8C1BB499-173A-4BD6-B5FA-82F64FE4EA5B}" dt="2020-11-02T15:39:21.153" v="34" actId="20577"/>
          <ac:spMkLst>
            <pc:docMk/>
            <pc:sldMk cId="4029635366" sldId="353"/>
            <ac:spMk id="3" creationId="{00000000-0000-0000-0000-000000000000}"/>
          </ac:spMkLst>
        </pc:spChg>
        <pc:spChg chg="mod">
          <ac:chgData name="Zu, Tianhai (zuti)" userId="ed53172e-a19f-46b4-9500-c0388dd9604a" providerId="ADAL" clId="{8C1BB499-173A-4BD6-B5FA-82F64FE4EA5B}" dt="2020-11-02T15:39:24.700" v="43" actId="20577"/>
          <ac:spMkLst>
            <pc:docMk/>
            <pc:sldMk cId="4029635366" sldId="353"/>
            <ac:spMk id="11" creationId="{00000000-0000-0000-0000-000000000000}"/>
          </ac:spMkLst>
        </pc:spChg>
      </pc:sldChg>
      <pc:sldChg chg="modSp mod">
        <pc:chgData name="Zu, Tianhai (zuti)" userId="ed53172e-a19f-46b4-9500-c0388dd9604a" providerId="ADAL" clId="{8C1BB499-173A-4BD6-B5FA-82F64FE4EA5B}" dt="2020-11-02T15:52:11.093" v="56" actId="20577"/>
        <pc:sldMkLst>
          <pc:docMk/>
          <pc:sldMk cId="1007390632" sldId="368"/>
        </pc:sldMkLst>
        <pc:spChg chg="mod">
          <ac:chgData name="Zu, Tianhai (zuti)" userId="ed53172e-a19f-46b4-9500-c0388dd9604a" providerId="ADAL" clId="{8C1BB499-173A-4BD6-B5FA-82F64FE4EA5B}" dt="2020-11-02T15:52:11.093" v="56" actId="20577"/>
          <ac:spMkLst>
            <pc:docMk/>
            <pc:sldMk cId="1007390632" sldId="368"/>
            <ac:spMk id="17" creationId="{00000000-0000-0000-0000-000000000000}"/>
          </ac:spMkLst>
        </pc:spChg>
      </pc:sldChg>
    </pc:docChg>
  </pc:docChgLst>
  <pc:docChgLst>
    <pc:chgData name="Zu, Tianhai (zuti)" userId="ed53172e-a19f-46b4-9500-c0388dd9604a" providerId="ADAL" clId="{2BC9E672-E0B8-4BA3-A5A1-8B7BA83595F3}"/>
    <pc:docChg chg="undo custSel delSld modSld">
      <pc:chgData name="Zu, Tianhai (zuti)" userId="ed53172e-a19f-46b4-9500-c0388dd9604a" providerId="ADAL" clId="{2BC9E672-E0B8-4BA3-A5A1-8B7BA83595F3}" dt="2020-11-02T19:07:36.612" v="49" actId="207"/>
      <pc:docMkLst>
        <pc:docMk/>
      </pc:docMkLst>
      <pc:sldChg chg="modSp mod">
        <pc:chgData name="Zu, Tianhai (zuti)" userId="ed53172e-a19f-46b4-9500-c0388dd9604a" providerId="ADAL" clId="{2BC9E672-E0B8-4BA3-A5A1-8B7BA83595F3}" dt="2020-11-02T18:54:36.456" v="18" actId="27636"/>
        <pc:sldMkLst>
          <pc:docMk/>
          <pc:sldMk cId="3216609875" sldId="306"/>
        </pc:sldMkLst>
        <pc:spChg chg="mod">
          <ac:chgData name="Zu, Tianhai (zuti)" userId="ed53172e-a19f-46b4-9500-c0388dd9604a" providerId="ADAL" clId="{2BC9E672-E0B8-4BA3-A5A1-8B7BA83595F3}" dt="2020-11-02T18:54:36.456" v="18" actId="27636"/>
          <ac:spMkLst>
            <pc:docMk/>
            <pc:sldMk cId="3216609875" sldId="306"/>
            <ac:spMk id="3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470" v="19" actId="27636"/>
        <pc:sldMkLst>
          <pc:docMk/>
          <pc:sldMk cId="62116857" sldId="312"/>
        </pc:sldMkLst>
        <pc:spChg chg="mod">
          <ac:chgData name="Zu, Tianhai (zuti)" userId="ed53172e-a19f-46b4-9500-c0388dd9604a" providerId="ADAL" clId="{2BC9E672-E0B8-4BA3-A5A1-8B7BA83595F3}" dt="2020-11-02T18:54:36.470" v="19" actId="27636"/>
          <ac:spMkLst>
            <pc:docMk/>
            <pc:sldMk cId="62116857" sldId="312"/>
            <ac:spMk id="8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484" v="20" actId="27636"/>
        <pc:sldMkLst>
          <pc:docMk/>
          <pc:sldMk cId="2950835705" sldId="313"/>
        </pc:sldMkLst>
        <pc:spChg chg="mod">
          <ac:chgData name="Zu, Tianhai (zuti)" userId="ed53172e-a19f-46b4-9500-c0388dd9604a" providerId="ADAL" clId="{2BC9E672-E0B8-4BA3-A5A1-8B7BA83595F3}" dt="2020-11-02T18:54:36.484" v="20" actId="27636"/>
          <ac:spMkLst>
            <pc:docMk/>
            <pc:sldMk cId="2950835705" sldId="313"/>
            <ac:spMk id="4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498" v="21" actId="27636"/>
        <pc:sldMkLst>
          <pc:docMk/>
          <pc:sldMk cId="1708190682" sldId="314"/>
        </pc:sldMkLst>
        <pc:spChg chg="mod">
          <ac:chgData name="Zu, Tianhai (zuti)" userId="ed53172e-a19f-46b4-9500-c0388dd9604a" providerId="ADAL" clId="{2BC9E672-E0B8-4BA3-A5A1-8B7BA83595F3}" dt="2020-11-02T18:54:36.498" v="21" actId="27636"/>
          <ac:spMkLst>
            <pc:docMk/>
            <pc:sldMk cId="1708190682" sldId="314"/>
            <ac:spMk id="4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506" v="22" actId="27636"/>
        <pc:sldMkLst>
          <pc:docMk/>
          <pc:sldMk cId="2389935047" sldId="326"/>
        </pc:sldMkLst>
        <pc:spChg chg="mod">
          <ac:chgData name="Zu, Tianhai (zuti)" userId="ed53172e-a19f-46b4-9500-c0388dd9604a" providerId="ADAL" clId="{2BC9E672-E0B8-4BA3-A5A1-8B7BA83595F3}" dt="2020-11-02T18:54:36.506" v="22" actId="27636"/>
          <ac:spMkLst>
            <pc:docMk/>
            <pc:sldMk cId="2389935047" sldId="326"/>
            <ac:spMk id="3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513" v="23" actId="27636"/>
        <pc:sldMkLst>
          <pc:docMk/>
          <pc:sldMk cId="1251468810" sldId="334"/>
        </pc:sldMkLst>
        <pc:spChg chg="mod">
          <ac:chgData name="Zu, Tianhai (zuti)" userId="ed53172e-a19f-46b4-9500-c0388dd9604a" providerId="ADAL" clId="{2BC9E672-E0B8-4BA3-A5A1-8B7BA83595F3}" dt="2020-11-02T18:54:36.513" v="23" actId="27636"/>
          <ac:spMkLst>
            <pc:docMk/>
            <pc:sldMk cId="1251468810" sldId="334"/>
            <ac:spMk id="8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517" v="24" actId="27636"/>
        <pc:sldMkLst>
          <pc:docMk/>
          <pc:sldMk cId="2718305343" sldId="345"/>
        </pc:sldMkLst>
        <pc:spChg chg="mod">
          <ac:chgData name="Zu, Tianhai (zuti)" userId="ed53172e-a19f-46b4-9500-c0388dd9604a" providerId="ADAL" clId="{2BC9E672-E0B8-4BA3-A5A1-8B7BA83595F3}" dt="2020-11-02T18:54:36.517" v="24" actId="27636"/>
          <ac:spMkLst>
            <pc:docMk/>
            <pc:sldMk cId="2718305343" sldId="345"/>
            <ac:spMk id="222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520" v="25" actId="27636"/>
        <pc:sldMkLst>
          <pc:docMk/>
          <pc:sldMk cId="4029635366" sldId="353"/>
        </pc:sldMkLst>
        <pc:spChg chg="mod">
          <ac:chgData name="Zu, Tianhai (zuti)" userId="ed53172e-a19f-46b4-9500-c0388dd9604a" providerId="ADAL" clId="{2BC9E672-E0B8-4BA3-A5A1-8B7BA83595F3}" dt="2020-11-02T18:54:36.520" v="25" actId="27636"/>
          <ac:spMkLst>
            <pc:docMk/>
            <pc:sldMk cId="4029635366" sldId="353"/>
            <ac:spMk id="3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523" v="26" actId="27636"/>
        <pc:sldMkLst>
          <pc:docMk/>
          <pc:sldMk cId="1617173060" sldId="367"/>
        </pc:sldMkLst>
        <pc:spChg chg="mod">
          <ac:chgData name="Zu, Tianhai (zuti)" userId="ed53172e-a19f-46b4-9500-c0388dd9604a" providerId="ADAL" clId="{2BC9E672-E0B8-4BA3-A5A1-8B7BA83595F3}" dt="2020-11-02T18:54:36.523" v="26" actId="27636"/>
          <ac:spMkLst>
            <pc:docMk/>
            <pc:sldMk cId="1617173060" sldId="367"/>
            <ac:spMk id="3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527" v="27" actId="27636"/>
        <pc:sldMkLst>
          <pc:docMk/>
          <pc:sldMk cId="1007390632" sldId="368"/>
        </pc:sldMkLst>
        <pc:spChg chg="mod">
          <ac:chgData name="Zu, Tianhai (zuti)" userId="ed53172e-a19f-46b4-9500-c0388dd9604a" providerId="ADAL" clId="{2BC9E672-E0B8-4BA3-A5A1-8B7BA83595F3}" dt="2020-11-02T18:54:36.527" v="27" actId="27636"/>
          <ac:spMkLst>
            <pc:docMk/>
            <pc:sldMk cId="1007390632" sldId="368"/>
            <ac:spMk id="19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532" v="29" actId="27636"/>
        <pc:sldMkLst>
          <pc:docMk/>
          <pc:sldMk cId="3552578777" sldId="369"/>
        </pc:sldMkLst>
        <pc:spChg chg="mod">
          <ac:chgData name="Zu, Tianhai (zuti)" userId="ed53172e-a19f-46b4-9500-c0388dd9604a" providerId="ADAL" clId="{2BC9E672-E0B8-4BA3-A5A1-8B7BA83595F3}" dt="2020-11-02T18:54:36.531" v="28" actId="27636"/>
          <ac:spMkLst>
            <pc:docMk/>
            <pc:sldMk cId="3552578777" sldId="369"/>
            <ac:spMk id="3" creationId="{00000000-0000-0000-0000-000000000000}"/>
          </ac:spMkLst>
        </pc:spChg>
        <pc:spChg chg="mod">
          <ac:chgData name="Zu, Tianhai (zuti)" userId="ed53172e-a19f-46b4-9500-c0388dd9604a" providerId="ADAL" clId="{2BC9E672-E0B8-4BA3-A5A1-8B7BA83595F3}" dt="2020-11-02T18:54:36.532" v="29" actId="27636"/>
          <ac:spMkLst>
            <pc:docMk/>
            <pc:sldMk cId="3552578777" sldId="369"/>
            <ac:spMk id="15" creationId="{00000000-0000-0000-0000-000000000000}"/>
          </ac:spMkLst>
        </pc:spChg>
      </pc:sldChg>
      <pc:sldChg chg="modSp mod">
        <pc:chgData name="Zu, Tianhai (zuti)" userId="ed53172e-a19f-46b4-9500-c0388dd9604a" providerId="ADAL" clId="{2BC9E672-E0B8-4BA3-A5A1-8B7BA83595F3}" dt="2020-11-02T18:54:36.536" v="30" actId="27636"/>
        <pc:sldMkLst>
          <pc:docMk/>
          <pc:sldMk cId="2088116993" sldId="370"/>
        </pc:sldMkLst>
        <pc:spChg chg="mod">
          <ac:chgData name="Zu, Tianhai (zuti)" userId="ed53172e-a19f-46b4-9500-c0388dd9604a" providerId="ADAL" clId="{2BC9E672-E0B8-4BA3-A5A1-8B7BA83595F3}" dt="2020-11-02T18:54:36.536" v="30" actId="27636"/>
          <ac:spMkLst>
            <pc:docMk/>
            <pc:sldMk cId="2088116993" sldId="370"/>
            <ac:spMk id="15" creationId="{00000000-0000-0000-0000-000000000000}"/>
          </ac:spMkLst>
        </pc:spChg>
      </pc:sldChg>
      <pc:sldChg chg="del">
        <pc:chgData name="Zu, Tianhai (zuti)" userId="ed53172e-a19f-46b4-9500-c0388dd9604a" providerId="ADAL" clId="{2BC9E672-E0B8-4BA3-A5A1-8B7BA83595F3}" dt="2020-11-02T18:57:05.953" v="38" actId="2696"/>
        <pc:sldMkLst>
          <pc:docMk/>
          <pc:sldMk cId="3804225113" sldId="373"/>
        </pc:sldMkLst>
      </pc:sldChg>
      <pc:sldChg chg="addSp delSp modSp mod">
        <pc:chgData name="Zu, Tianhai (zuti)" userId="ed53172e-a19f-46b4-9500-c0388dd9604a" providerId="ADAL" clId="{2BC9E672-E0B8-4BA3-A5A1-8B7BA83595F3}" dt="2020-11-02T19:07:36.612" v="49" actId="207"/>
        <pc:sldMkLst>
          <pc:docMk/>
          <pc:sldMk cId="2759093938" sldId="374"/>
        </pc:sldMkLst>
        <pc:spChg chg="del mod">
          <ac:chgData name="Zu, Tianhai (zuti)" userId="ed53172e-a19f-46b4-9500-c0388dd9604a" providerId="ADAL" clId="{2BC9E672-E0B8-4BA3-A5A1-8B7BA83595F3}" dt="2020-11-02T18:54:35.022" v="1" actId="478"/>
          <ac:spMkLst>
            <pc:docMk/>
            <pc:sldMk cId="2759093938" sldId="374"/>
            <ac:spMk id="3" creationId="{00000000-0000-0000-0000-000000000000}"/>
          </ac:spMkLst>
        </pc:spChg>
        <pc:spChg chg="add del mod">
          <ac:chgData name="Zu, Tianhai (zuti)" userId="ed53172e-a19f-46b4-9500-c0388dd9604a" providerId="ADAL" clId="{2BC9E672-E0B8-4BA3-A5A1-8B7BA83595F3}" dt="2020-11-02T18:54:38.098" v="31"/>
          <ac:spMkLst>
            <pc:docMk/>
            <pc:sldMk cId="2759093938" sldId="374"/>
            <ac:spMk id="5" creationId="{51523E63-460D-4596-A6B3-1283B3CB2D7E}"/>
          </ac:spMkLst>
        </pc:spChg>
        <pc:spChg chg="add del mod">
          <ac:chgData name="Zu, Tianhai (zuti)" userId="ed53172e-a19f-46b4-9500-c0388dd9604a" providerId="ADAL" clId="{2BC9E672-E0B8-4BA3-A5A1-8B7BA83595F3}" dt="2020-11-02T18:54:36.414" v="17"/>
          <ac:spMkLst>
            <pc:docMk/>
            <pc:sldMk cId="2759093938" sldId="374"/>
            <ac:spMk id="6" creationId="{8F239FB8-2226-4A1B-B5BD-392DBB7E7CC3}"/>
          </ac:spMkLst>
        </pc:spChg>
        <pc:spChg chg="add del mod">
          <ac:chgData name="Zu, Tianhai (zuti)" userId="ed53172e-a19f-46b4-9500-c0388dd9604a" providerId="ADAL" clId="{2BC9E672-E0B8-4BA3-A5A1-8B7BA83595F3}" dt="2020-11-02T19:07:18.403" v="43" actId="478"/>
          <ac:spMkLst>
            <pc:docMk/>
            <pc:sldMk cId="2759093938" sldId="374"/>
            <ac:spMk id="7" creationId="{D249CC33-DA45-41CA-AF44-A823A8CF7DC0}"/>
          </ac:spMkLst>
        </pc:spChg>
        <pc:spChg chg="add del mod">
          <ac:chgData name="Zu, Tianhai (zuti)" userId="ed53172e-a19f-46b4-9500-c0388dd9604a" providerId="ADAL" clId="{2BC9E672-E0B8-4BA3-A5A1-8B7BA83595F3}" dt="2020-11-02T19:07:15.706" v="40"/>
          <ac:spMkLst>
            <pc:docMk/>
            <pc:sldMk cId="2759093938" sldId="374"/>
            <ac:spMk id="8" creationId="{96D201F8-3608-4EBD-8C33-50B72894F486}"/>
          </ac:spMkLst>
        </pc:spChg>
        <pc:spChg chg="add del mod">
          <ac:chgData name="Zu, Tianhai (zuti)" userId="ed53172e-a19f-46b4-9500-c0388dd9604a" providerId="ADAL" clId="{2BC9E672-E0B8-4BA3-A5A1-8B7BA83595F3}" dt="2020-11-02T19:07:18.052" v="42"/>
          <ac:spMkLst>
            <pc:docMk/>
            <pc:sldMk cId="2759093938" sldId="374"/>
            <ac:spMk id="9" creationId="{53798A29-8A82-46BD-A108-F02F909A8964}"/>
          </ac:spMkLst>
        </pc:spChg>
        <pc:spChg chg="add del mod">
          <ac:chgData name="Zu, Tianhai (zuti)" userId="ed53172e-a19f-46b4-9500-c0388dd9604a" providerId="ADAL" clId="{2BC9E672-E0B8-4BA3-A5A1-8B7BA83595F3}" dt="2020-11-02T19:07:20.524" v="46"/>
          <ac:spMkLst>
            <pc:docMk/>
            <pc:sldMk cId="2759093938" sldId="374"/>
            <ac:spMk id="11" creationId="{621CFADF-67F1-4931-9B74-50B9C81E308C}"/>
          </ac:spMkLst>
        </pc:spChg>
        <pc:spChg chg="add del mod">
          <ac:chgData name="Zu, Tianhai (zuti)" userId="ed53172e-a19f-46b4-9500-c0388dd9604a" providerId="ADAL" clId="{2BC9E672-E0B8-4BA3-A5A1-8B7BA83595F3}" dt="2020-11-02T19:07:19.561" v="45"/>
          <ac:spMkLst>
            <pc:docMk/>
            <pc:sldMk cId="2759093938" sldId="374"/>
            <ac:spMk id="12" creationId="{053F943E-1A09-433C-8F66-BF40BD940AC6}"/>
          </ac:spMkLst>
        </pc:spChg>
        <pc:spChg chg="add mod">
          <ac:chgData name="Zu, Tianhai (zuti)" userId="ed53172e-a19f-46b4-9500-c0388dd9604a" providerId="ADAL" clId="{2BC9E672-E0B8-4BA3-A5A1-8B7BA83595F3}" dt="2020-11-02T19:07:36.612" v="49" actId="207"/>
          <ac:spMkLst>
            <pc:docMk/>
            <pc:sldMk cId="2759093938" sldId="374"/>
            <ac:spMk id="13" creationId="{F6A068C1-B179-4030-A53F-006A18A8CD25}"/>
          </ac:spMkLst>
        </pc:spChg>
      </pc:sldChg>
    </pc:docChg>
  </pc:docChgLst>
</pc:chgInfo>
</file>

<file path=ppt/media/image1.png>
</file>

<file path=ppt/media/image10.png>
</file>

<file path=ppt/media/image11.jpg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jpeg>
</file>

<file path=ppt/media/image32.jpe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158951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2463800" y="736600"/>
            <a:ext cx="194818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1pPr>
            <a:lvl2pPr marL="0" indent="22860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2pPr>
            <a:lvl3pPr marL="0" indent="45720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3pPr>
            <a:lvl4pPr marL="0" indent="68580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4pPr>
            <a:lvl5pPr marL="0" indent="91440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2573000" y="1384300"/>
            <a:ext cx="10045700" cy="10896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1pPr>
            <a:lvl2pPr marL="0" indent="22860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2pPr>
            <a:lvl3pPr marL="0" indent="45720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3pPr>
            <a:lvl4pPr marL="0" indent="68580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4pPr>
            <a:lvl5pPr marL="0" indent="91440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474700" y="3098800"/>
            <a:ext cx="8712200" cy="101991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  <a:lvl2pPr>
              <a:defRPr>
                <a:latin typeface="Lato Light" panose="020F0302020204030203" pitchFamily="34" charset="0"/>
              </a:defRPr>
            </a:lvl2pPr>
            <a:lvl3pPr>
              <a:defRPr>
                <a:latin typeface="Lato Light" panose="020F0302020204030203" pitchFamily="34" charset="0"/>
              </a:defRPr>
            </a:lvl3pPr>
            <a:lvl4pPr>
              <a:defRPr>
                <a:latin typeface="Lato Light" panose="020F0302020204030203" pitchFamily="34" charset="0"/>
              </a:defRPr>
            </a:lvl4pPr>
            <a:lvl5pPr>
              <a:defRPr>
                <a:latin typeface="Lato Light" panose="020F0302020204030203" pitchFamily="34" charset="0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>
                <a:latin typeface="Lato Light" panose="020F0302020204030203" pitchFamily="34" charset="0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2407900" y="7074692"/>
            <a:ext cx="11023600" cy="5930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2420112" y="711992"/>
            <a:ext cx="11023601" cy="5930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945745" y="711200"/>
            <a:ext cx="11023601" cy="1229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68736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Lato Light" panose="020F0302020204030203" pitchFamily="34" charset="0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74900" y="5866845"/>
            <a:ext cx="19621500" cy="90281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latin typeface="Lato Light" panose="020F0302020204030203" pitchFamily="34" charset="0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0810" y="13081000"/>
            <a:ext cx="469680" cy="471924"/>
          </a:xfrm>
          <a:prstGeom prst="rect">
            <a:avLst/>
          </a:prstGeom>
        </p:spPr>
        <p:txBody>
          <a:bodyPr/>
          <a:lstStyle>
            <a:lvl1pPr>
              <a:defRPr>
                <a:latin typeface="Lato Light" panose="020F0302020204030203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all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tibble.tidyverse.org/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tibble.tidyverse.org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hyperlink" Target="https://stringr.tidyverse.org/articles/regular-expressions.html" TargetMode="Externa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stringr.tidyverse.org/" TargetMode="Externa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lue.tidyverse.org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orcats.tidyverse.org/" TargetMode="Externa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lubridate.tidyverse.org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6A068C1-B179-4030-A53F-006A18A8C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6000" dirty="0">
                <a:solidFill>
                  <a:schemeClr val="tx1"/>
                </a:solidFill>
              </a:rPr>
              <a:t>6:00PM – 7:45PM: Leveraging the </a:t>
            </a:r>
            <a:r>
              <a:rPr lang="en-US" sz="6000" dirty="0" err="1">
                <a:solidFill>
                  <a:schemeClr val="tx1"/>
                </a:solidFill>
              </a:rPr>
              <a:t>Tidyverse</a:t>
            </a:r>
            <a:r>
              <a:rPr lang="en-US" sz="6000" dirty="0">
                <a:solidFill>
                  <a:schemeClr val="tx1"/>
                </a:solidFill>
              </a:rPr>
              <a:t> to Simplify Data Wrangling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6000" dirty="0">
                <a:solidFill>
                  <a:schemeClr val="tx1"/>
                </a:solidFill>
              </a:rPr>
              <a:t> </a:t>
            </a:r>
          </a:p>
          <a:p>
            <a:pPr marL="7259638" indent="-7259638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6000" dirty="0">
                <a:solidFill>
                  <a:schemeClr val="tx1"/>
                </a:solidFill>
              </a:rPr>
              <a:t>8:00PM – 9:00PM: Joining data (Not with SQL! In R!) </a:t>
            </a:r>
          </a:p>
          <a:p>
            <a:pPr marL="6400800" indent="-6400800">
              <a:lnSpc>
                <a:spcPct val="100000"/>
              </a:lnSpc>
              <a:spcBef>
                <a:spcPts val="600"/>
              </a:spcBef>
              <a:buNone/>
            </a:pPr>
            <a:endParaRPr lang="en-US" sz="6000" dirty="0">
              <a:solidFill>
                <a:schemeClr val="tx1"/>
              </a:solidFill>
            </a:endParaRPr>
          </a:p>
          <a:p>
            <a:pPr marL="7202488" indent="-7202488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6000" dirty="0">
                <a:solidFill>
                  <a:schemeClr val="tx1"/>
                </a:solidFill>
              </a:rPr>
              <a:t>9:00PM – 9:50PM: Work on your mid-term, the session 4 in-class coding exercise.</a:t>
            </a:r>
          </a:p>
        </p:txBody>
      </p:sp>
    </p:spTree>
    <p:extLst>
      <p:ext uri="{BB962C8B-B14F-4D97-AF65-F5344CB8AC3E}">
        <p14:creationId xmlns:p14="http://schemas.microsoft.com/office/powerpoint/2010/main" val="2759093938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Logical values and data types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9659620" cy="171241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R’s data type for Boolean values</a:t>
            </a: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4"/>
            <a:ext cx="965962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values can be logical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typeof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(TRUE)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## [1] “logical”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typeof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(FALSE)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## [1] “logical”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rgbClr val="00B050"/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rgbClr val="00B050"/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## vectors can be logical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x &lt;- c(TRUE, NA, FALSE)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typeof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(x)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## [1] “logical”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1484864" y="5865884"/>
            <a:ext cx="12238736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85000" lnSpcReduction="20000"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generation z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select(INCIDENT_NO, SUSPECT_AGE)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gen_z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SUSPECT_AGE %in% c("UNDER 18", "18-25"))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21,153 x 3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INCIDENT_NO SUSPECT_AGE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gen_z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lgl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199003291   26-30      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199006697   UNKNOWN    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199002974   18-25       TRUE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199002942   UNKNOWN    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199003557   UNKNOWN    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199001482   UNKNOWN    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199005210   31-40      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199006079   UNKNOWN    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199006287   26-30      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199000792   UNKNOWN    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... with 21,143 more rows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1484864" y="3835400"/>
            <a:ext cx="12238736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Creating a logical variable (vector) in your data set</a:t>
            </a:r>
          </a:p>
        </p:txBody>
      </p:sp>
    </p:spTree>
    <p:extLst>
      <p:ext uri="{BB962C8B-B14F-4D97-AF65-F5344CB8AC3E}">
        <p14:creationId xmlns:p14="http://schemas.microsoft.com/office/powerpoint/2010/main" val="224434461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GENERATING INSIGHTS FROM LOGICALS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6983294" cy="171241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Count TRUEs by </a:t>
            </a:r>
            <a:r>
              <a:rPr lang="en-US" dirty="0">
                <a:solidFill>
                  <a:srgbClr val="7030A0"/>
                </a:solidFill>
              </a:rPr>
              <a:t>sum</a:t>
            </a:r>
            <a:r>
              <a:rPr lang="en-US" dirty="0"/>
              <a:t>ming a logical vector</a:t>
            </a: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4"/>
            <a:ext cx="6983294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quick example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x &lt;- c(8, 4, 5, 1)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x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## [1] TRUE </a:t>
            </a:r>
            <a:r>
              <a:rPr lang="en-US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TRUE</a:t>
            </a:r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TRUE</a:t>
            </a:r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FALSE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How many elements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satisfy the condition?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FF0000"/>
                </a:solidFill>
              </a:rPr>
              <a:t>sum(x)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## [1] 3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8720919" y="5865884"/>
            <a:ext cx="15002681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generation z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select(INCIDENT_NO, SUSPECT_AGE)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gen_z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SUSPECT_AGE %in% c("UNDER 18", "18-25"))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%&gt;%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FF0000"/>
                </a:solidFill>
              </a:rPr>
              <a:t>  summarize(</a:t>
            </a:r>
            <a:r>
              <a:rPr lang="en-US" dirty="0" err="1">
                <a:solidFill>
                  <a:srgbClr val="FF0000"/>
                </a:solidFill>
              </a:rPr>
              <a:t>pct_gen_z</a:t>
            </a:r>
            <a:r>
              <a:rPr lang="en-US" dirty="0">
                <a:solidFill>
                  <a:srgbClr val="FF0000"/>
                </a:solidFill>
              </a:rPr>
              <a:t> = mean(</a:t>
            </a:r>
            <a:r>
              <a:rPr lang="en-US" dirty="0" err="1">
                <a:solidFill>
                  <a:srgbClr val="FF0000"/>
                </a:solidFill>
              </a:rPr>
              <a:t>gen_z</a:t>
            </a:r>
            <a:r>
              <a:rPr lang="en-US" dirty="0">
                <a:solidFill>
                  <a:srgbClr val="FF0000"/>
                </a:solidFill>
              </a:rPr>
              <a:t>, na.rm = TRUE))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1 x 1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pct_gen_z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1     0.176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8720919" y="3835400"/>
            <a:ext cx="15002681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Find </a:t>
            </a:r>
            <a:r>
              <a:rPr lang="en-US" b="1" dirty="0">
                <a:solidFill>
                  <a:srgbClr val="7030A0"/>
                </a:solidFill>
              </a:rPr>
              <a:t>proportion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of TRUEs by taking the </a:t>
            </a:r>
            <a:r>
              <a:rPr lang="en-US" dirty="0">
                <a:solidFill>
                  <a:srgbClr val="7030A0"/>
                </a:solidFill>
              </a:rPr>
              <a:t>mean</a:t>
            </a:r>
            <a:r>
              <a:rPr lang="en-US" dirty="0"/>
              <a:t> of a logical vector</a:t>
            </a:r>
          </a:p>
        </p:txBody>
      </p:sp>
    </p:spTree>
    <p:extLst>
      <p:ext uri="{BB962C8B-B14F-4D97-AF65-F5344CB8AC3E}">
        <p14:creationId xmlns:p14="http://schemas.microsoft.com/office/powerpoint/2010/main" val="321660987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Your turn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dirty="0"/>
              <a:t>Your turn!</a:t>
            </a:r>
          </a:p>
        </p:txBody>
      </p:sp>
      <p:sp>
        <p:nvSpPr>
          <p:cNvPr id="220" name="take the flights data and then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929902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i="0" dirty="0">
                <a:latin typeface="Lato" panose="020F0502020204030203" pitchFamily="34" charset="0"/>
                <a:sym typeface="Gill Sans Light"/>
              </a:rPr>
              <a:t>Using our </a:t>
            </a:r>
            <a:r>
              <a:rPr lang="en-US" sz="5250" i="1" dirty="0">
                <a:latin typeface="Lato" panose="020F0502020204030203" pitchFamily="34" charset="0"/>
                <a:sym typeface="Gill Sans Light"/>
              </a:rPr>
              <a:t>crimes</a:t>
            </a:r>
            <a:r>
              <a:rPr lang="en-US" sz="5250" i="0" dirty="0">
                <a:latin typeface="Lato" panose="020F0502020204030203" pitchFamily="34" charset="0"/>
                <a:sym typeface="Gill Sans Light"/>
              </a:rPr>
              <a:t> data set:</a:t>
            </a:r>
          </a:p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i="0" dirty="0">
                <a:latin typeface="Lato" panose="020F0502020204030203" pitchFamily="34" charset="0"/>
                <a:sym typeface="Gill Sans Light"/>
              </a:rPr>
              <a:t>After grouping by the DAYOFWEEK variable,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</a:rPr>
              <a:t>How many records occurred in the SNA_NEIGHBORHOOD of Clifton?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 Light"/>
              </a:rPr>
              <a:t>What percentage is this for each group?</a:t>
            </a:r>
          </a:p>
          <a:p>
            <a:pPr marL="914400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lang="en-US" sz="5250" dirty="0">
              <a:latin typeface="Lato" panose="020F0502020204030203" pitchFamily="34" charset="0"/>
            </a:endParaRPr>
          </a:p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i="0" dirty="0">
                <a:latin typeface="Lato" panose="020F0502020204030203" pitchFamily="34" charset="0"/>
                <a:sym typeface="Gill Sans Light"/>
              </a:rPr>
              <a:t>BONUS!  Can you calculate the counts and percentages without a mutate statement?</a:t>
            </a:r>
            <a:endParaRPr sz="5250" i="0" dirty="0">
              <a:latin typeface="Lato" panose="020F0502020204030203" pitchFamily="34" charset="0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5359998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Solution</a:t>
            </a:r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3375501"/>
            <a:ext cx="23753530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 lnSpcReduction="10000"/>
          </a:bodyPr>
          <a:lstStyle/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crime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</a:t>
            </a:r>
            <a:r>
              <a:rPr lang="en-US" dirty="0" err="1"/>
              <a:t>group_by</a:t>
            </a:r>
            <a:r>
              <a:rPr lang="en-US" dirty="0"/>
              <a:t>(DAYOFWEEK)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mutate(</a:t>
            </a:r>
            <a:r>
              <a:rPr lang="en-US" dirty="0" err="1"/>
              <a:t>clifton</a:t>
            </a:r>
            <a:r>
              <a:rPr lang="en-US" dirty="0"/>
              <a:t> = SNA_NEIGHBORHOOD == "CLIFTON")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summarize(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</a:t>
            </a:r>
            <a:r>
              <a:rPr lang="en-US" dirty="0" err="1"/>
              <a:t>num_clifton</a:t>
            </a:r>
            <a:r>
              <a:rPr lang="en-US" dirty="0"/>
              <a:t> = sum(</a:t>
            </a:r>
            <a:r>
              <a:rPr lang="en-US" dirty="0" err="1"/>
              <a:t>clifton</a:t>
            </a:r>
            <a:r>
              <a:rPr lang="en-US" dirty="0"/>
              <a:t>, na.rm = TRUE),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</a:t>
            </a:r>
            <a:r>
              <a:rPr lang="en-US" dirty="0" err="1"/>
              <a:t>num_total</a:t>
            </a:r>
            <a:r>
              <a:rPr lang="en-US" dirty="0"/>
              <a:t> = n(),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</a:t>
            </a:r>
            <a:r>
              <a:rPr lang="en-US" dirty="0" err="1"/>
              <a:t>pct_clifton</a:t>
            </a:r>
            <a:r>
              <a:rPr lang="en-US" dirty="0"/>
              <a:t> = mean(</a:t>
            </a:r>
            <a:r>
              <a:rPr lang="en-US" dirty="0" err="1"/>
              <a:t>clifton</a:t>
            </a:r>
            <a:r>
              <a:rPr lang="en-US" dirty="0"/>
              <a:t>, na.rm = TRUE)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8 x 4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DAYOFWEEK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num_clifton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num_total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pct_clifton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FRIDAY             72      3062      0.0235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MONDAY             53      3020      0.0175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SATURDAY           34      2925      0.0116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SUNDAY             39      2883      0.0135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THURSDAY           30      2925      0.0103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TUESDAY            57      3048      0.0187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7 WEDNESDAY          46      2927      0.0157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8 NA                 26       363      0.0716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95912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Solution</a:t>
            </a:r>
            <a:r>
              <a:rPr lang="en-US" dirty="0"/>
              <a:t> with bonus</a:t>
            </a:r>
            <a:endParaRPr dirty="0"/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475" y="3443739"/>
            <a:ext cx="15571622" cy="10247845"/>
          </a:xfrm>
          <a:prstGeom prst="rect">
            <a:avLst/>
          </a:prstGeom>
          <a:solidFill>
            <a:srgbClr val="E5E5E5"/>
          </a:solidFill>
        </p:spPr>
        <p:txBody>
          <a:bodyPr/>
          <a:lstStyle/>
          <a:p>
            <a:pPr marL="0" lvl="5" indent="115888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crime %&gt;% </a:t>
            </a:r>
          </a:p>
          <a:p>
            <a:pPr marL="0" lvl="5" indent="115888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</a:t>
            </a:r>
            <a:r>
              <a:rPr lang="en-US" dirty="0" err="1"/>
              <a:t>group_by</a:t>
            </a:r>
            <a:r>
              <a:rPr lang="en-US" dirty="0"/>
              <a:t>(DAYOFWEEK) %&gt;% </a:t>
            </a:r>
          </a:p>
          <a:p>
            <a:pPr marL="0" lvl="5" indent="115888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summarize(</a:t>
            </a:r>
          </a:p>
          <a:p>
            <a:pPr marL="0" lvl="5" indent="115888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</a:t>
            </a:r>
            <a:r>
              <a:rPr lang="en-US" dirty="0" err="1">
                <a:solidFill>
                  <a:srgbClr val="7030A0"/>
                </a:solidFill>
              </a:rPr>
              <a:t>num_clifton</a:t>
            </a:r>
            <a:r>
              <a:rPr lang="en-US" dirty="0">
                <a:solidFill>
                  <a:srgbClr val="7030A0"/>
                </a:solidFill>
              </a:rPr>
              <a:t> = sum(SNA_NEIGHBORHOOD == "CLIFTON", na.rm = TRUE),</a:t>
            </a:r>
          </a:p>
          <a:p>
            <a:pPr marL="0" lvl="5" indent="115888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</a:t>
            </a:r>
            <a:r>
              <a:rPr lang="en-US" dirty="0" err="1"/>
              <a:t>num_total</a:t>
            </a:r>
            <a:r>
              <a:rPr lang="en-US" dirty="0"/>
              <a:t> = n(),</a:t>
            </a:r>
          </a:p>
          <a:p>
            <a:pPr marL="0" lvl="5" indent="115888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</a:t>
            </a:r>
            <a:r>
              <a:rPr lang="en-US" dirty="0" err="1">
                <a:solidFill>
                  <a:srgbClr val="7030A0"/>
                </a:solidFill>
              </a:rPr>
              <a:t>pct_clifton</a:t>
            </a:r>
            <a:r>
              <a:rPr lang="en-US" dirty="0">
                <a:solidFill>
                  <a:srgbClr val="7030A0"/>
                </a:solidFill>
              </a:rPr>
              <a:t> = mean(SNA_NEIGHBORHOOD == "CLIFTON", na.rm = TRUE)</a:t>
            </a:r>
          </a:p>
          <a:p>
            <a:pPr marL="0" lvl="5" indent="115888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)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4452" y="5560818"/>
            <a:ext cx="8629504" cy="601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3573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5F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utating joi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Intro: TIBBLES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4117" y="576628"/>
            <a:ext cx="10827297" cy="1255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10131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TIBBLES ARE UBIQUITOUS!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171241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You’ve worked with </a:t>
            </a:r>
            <a:r>
              <a:rPr lang="en-US" dirty="0" err="1"/>
              <a:t>tibbles</a:t>
            </a:r>
            <a:r>
              <a:rPr lang="en-US" dirty="0"/>
              <a:t> before!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1470943" y="3835400"/>
            <a:ext cx="12252657" cy="9533954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/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crime %&gt;%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</a:t>
            </a:r>
            <a:r>
              <a:rPr lang="en-US" dirty="0" err="1"/>
              <a:t>group_by</a:t>
            </a:r>
            <a:r>
              <a:rPr lang="en-US" dirty="0"/>
              <a:t>(DAYOFWEEK) %&gt;%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mutate(</a:t>
            </a:r>
            <a:r>
              <a:rPr lang="en-US" dirty="0" err="1"/>
              <a:t>clifton</a:t>
            </a:r>
            <a:r>
              <a:rPr lang="en-US" dirty="0"/>
              <a:t> = SNA_NEIGHBORHOOD == "CLIFTON") %&gt;%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summarize(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</a:t>
            </a:r>
            <a:r>
              <a:rPr lang="en-US" dirty="0" err="1"/>
              <a:t>num_clifton</a:t>
            </a:r>
            <a:r>
              <a:rPr lang="en-US" dirty="0"/>
              <a:t> = sum(</a:t>
            </a:r>
            <a:r>
              <a:rPr lang="en-US" dirty="0" err="1"/>
              <a:t>clifton</a:t>
            </a:r>
            <a:r>
              <a:rPr lang="en-US" dirty="0"/>
              <a:t>, na.rm = TRUE),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</a:t>
            </a:r>
            <a:r>
              <a:rPr lang="en-US" dirty="0" err="1"/>
              <a:t>num_total</a:t>
            </a:r>
            <a:r>
              <a:rPr lang="en-US" dirty="0"/>
              <a:t> = n(),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</a:t>
            </a:r>
            <a:r>
              <a:rPr lang="en-US" dirty="0" err="1"/>
              <a:t>pct_clifton</a:t>
            </a:r>
            <a:r>
              <a:rPr lang="en-US" dirty="0"/>
              <a:t> = mean(</a:t>
            </a:r>
            <a:r>
              <a:rPr lang="en-US" dirty="0" err="1"/>
              <a:t>clifton</a:t>
            </a:r>
            <a:r>
              <a:rPr lang="en-US" dirty="0"/>
              <a:t>, na.rm = TRUE)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)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8 x 4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DAYOFWEEK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num_clifton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num_total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pct_clifton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FRIDAY             72      3062      0.0235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MONDAY             53      3020      0.0175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SATURDAY           34      2925      0.0116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SUNDAY             39      2883      0.0135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THURSDAY           30      2925      0.0103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TUESDAY            57      3048      0.0187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7 WEDNESDAY          46      2927      0.0157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8 NA                 26       363      0.0716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pic>
        <p:nvPicPr>
          <p:cNvPr id="4098" name="Picture 2" descr="Image result for lil jon okay dave chappell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00" y="5387179"/>
            <a:ext cx="6155169" cy="4616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/>
          <p:cNvSpPr/>
          <p:nvPr/>
        </p:nvSpPr>
        <p:spPr>
          <a:xfrm>
            <a:off x="11300346" y="7349319"/>
            <a:ext cx="4967785" cy="1132765"/>
          </a:xfrm>
          <a:prstGeom prst="ellipse">
            <a:avLst/>
          </a:prstGeom>
          <a:noFill/>
          <a:ln w="127000" cap="flat">
            <a:solidFill>
              <a:srgbClr val="7030A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Gill Sans Light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7133148" y="7025184"/>
            <a:ext cx="3962481" cy="1781033"/>
          </a:xfrm>
          <a:prstGeom prst="rightArrow">
            <a:avLst/>
          </a:prstGeom>
          <a:solidFill>
            <a:srgbClr val="7030A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5581350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</a:t>
            </a:r>
            <a:r>
              <a:rPr lang="en-US" dirty="0" err="1"/>
              <a:t>tibbles</a:t>
            </a:r>
            <a:r>
              <a:rPr lang="en-US" dirty="0"/>
              <a:t>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104866"/>
            <a:ext cx="9085049" cy="10264488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/>
              <a:t>From the </a:t>
            </a:r>
            <a:r>
              <a:rPr lang="en-US" dirty="0" err="1">
                <a:hlinkClick r:id="rId2"/>
              </a:rPr>
              <a:t>Tidyverse</a:t>
            </a:r>
            <a:r>
              <a:rPr lang="en-US" dirty="0">
                <a:hlinkClick r:id="rId2"/>
              </a:rPr>
              <a:t> website</a:t>
            </a:r>
            <a:r>
              <a:rPr lang="en-US" dirty="0"/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/>
              <a:t>“A </a:t>
            </a:r>
            <a:r>
              <a:rPr lang="en-US" b="1" dirty="0" err="1"/>
              <a:t>tibble</a:t>
            </a:r>
            <a:r>
              <a:rPr lang="en-US" dirty="0"/>
              <a:t>, or </a:t>
            </a:r>
            <a:r>
              <a:rPr lang="en-US" dirty="0" err="1"/>
              <a:t>tbl_df</a:t>
            </a:r>
            <a:r>
              <a:rPr lang="en-US" dirty="0"/>
              <a:t>, is a modern reimagining of the </a:t>
            </a:r>
            <a:r>
              <a:rPr lang="en-US" dirty="0" err="1"/>
              <a:t>data.frame</a:t>
            </a:r>
            <a:r>
              <a:rPr lang="en-US" dirty="0"/>
              <a:t>, keeping what time has proven to be effective, and throwing out what is not.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Tibbles: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b="1" dirty="0"/>
              <a:t>Are data frames, but with edited behaviors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b="1" dirty="0"/>
              <a:t>Never change input data types (e.g., strings to factors, characters to numeric)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b="1" dirty="0"/>
              <a:t>Never change variable names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b="1" dirty="0"/>
              <a:t>Never create row names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b="1" strike="sngStrike" dirty="0"/>
              <a:t>Never </a:t>
            </a:r>
            <a:r>
              <a:rPr lang="en-US" b="1" strike="sngStrike" dirty="0" err="1"/>
              <a:t>gonna</a:t>
            </a:r>
            <a:r>
              <a:rPr lang="en-US" b="1" strike="sngStrike" dirty="0"/>
              <a:t> give you up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b="1" dirty="0"/>
              <a:t>Allow non-syntactic variable names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9758149" y="3835400"/>
            <a:ext cx="13965451" cy="9533954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lnSpcReduction="10000"/>
          </a:bodyPr>
          <a:lstStyle/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	head(10)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10 x 40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INSTANCEID INCIDENT_NO DATE_REPORTED DATE_FROM DATE_TO CLSD    UCR DST   BEAT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92A296AB-~ 199003291   2/16/2019 10~ 2/16/201~ 2/16/2~ J--C~   201 4     5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44ACB102-~ 199006697   4/4/2019 16:~ 4/4/2019~ 4/4/20~ Z--E~  1151 2     1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2CED4B80-~ 199002974   2/12/2019 17~ 2/5/2019~ 2/7/20~ D--V~   201 4     4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EEB41765-~ 199002942   2/12/2019 10~ 2/6/2019~ 2/6/20~ J--C~   201 5     2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F4622DF5-~ 199003557   2/20/2019 15~ 2/19/201~ 2/19/2~ J--C~   600 4     3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EF456ED0-~ 199001482   1/21/2019 11~ 1/20/201~ 1/21/2~ Z--E~   600 4     2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0859E5C0-~ 199005210   3/15/2019 14~ 3/12/201~ 3/12/2~ H--W~  1493 2     2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9B091265-~ 199006079   3/27/2019 4:~ 3/27/201~ 3/27/2~ Z--E~  1400 1     3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D2DAF74C-~ 199006287   3/29/2019 15~ 3/29/201~ 3/29/2~ Z--E~   600 4     2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43EEB437-~ 199000792   1/10/2019 13~ 1/9/2019~ 1/9/20~ J--C~   600 5     1    </a:t>
            </a:r>
          </a:p>
          <a:p>
            <a:pPr lvl="5" indent="457200" algn="l" defTabSz="457200">
              <a:spcBef>
                <a:spcPts val="800"/>
              </a:spcBef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... with 31 more variables: OFFENSE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&gt;, LOCATION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&gt;, THEFT_CODE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&gt;,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1685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TIBBLES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171241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Create or coerce into </a:t>
            </a:r>
            <a:r>
              <a:rPr lang="en-US" dirty="0" err="1"/>
              <a:t>tibble</a:t>
            </a:r>
            <a:r>
              <a:rPr lang="en-US" dirty="0"/>
              <a:t> with </a:t>
            </a:r>
            <a:r>
              <a:rPr lang="en-US" sz="4400" dirty="0" err="1">
                <a:latin typeface="Monaco" panose="020B0509030404040204" pitchFamily="49" charset="0"/>
              </a:rPr>
              <a:t>as_tibble</a:t>
            </a:r>
            <a:r>
              <a:rPr lang="en-US" sz="4400" dirty="0">
                <a:latin typeface="Monaco" panose="020B0509030404040204" pitchFamily="49" charset="0"/>
              </a:rPr>
              <a:t>()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lnSpcReduction="10000"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as_tibble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(iris)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150 x 5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Sepal.Length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Sepal.Width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Petal.Length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Petal.Width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Species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fct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1          5.1         3.5          1.4         0.2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2          4.9         3            1.4         0.2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3          4.7         3.2          1.3         0.2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4          4.6         3.1          1.5         0.2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5          5           3.6          1.4         0.2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6          5.4         3.9          1.7         0.4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7          4.6         3.4          1.4         0.3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8          5           3.4          1.5         0.2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9          4.4         2.9          1.4         0.2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10          4.9         3.1          1.5         0.1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... with 140 more rows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26746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lnSpcReduction="10000"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division = c("Columbus",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"Nashville",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"Atlanta"),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test_group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1,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use </a:t>
            </a:r>
            <a:r>
              <a:rPr lang="en-US" dirty="0" err="1">
                <a:solidFill>
                  <a:srgbClr val="00B050"/>
                </a:solidFill>
              </a:rPr>
              <a:t>backticks</a:t>
            </a:r>
            <a:r>
              <a:rPr lang="en-US" dirty="0">
                <a:solidFill>
                  <a:srgbClr val="00B050"/>
                </a:solidFill>
              </a:rPr>
              <a:t> for non-syntactical name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`:)_order` = 1:3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rgbClr val="00B050"/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3 x 3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division 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test_group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`:)_order`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Columbus           1          1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Nashville          1          2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Atlanta            1          3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Create </a:t>
            </a:r>
            <a:r>
              <a:rPr lang="en-US" dirty="0" err="1"/>
              <a:t>tibbles</a:t>
            </a:r>
            <a:r>
              <a:rPr lang="en-US" dirty="0"/>
              <a:t> from individual vectors (recycling occurs)</a:t>
            </a:r>
          </a:p>
        </p:txBody>
      </p:sp>
    </p:spTree>
    <p:extLst>
      <p:ext uri="{BB962C8B-B14F-4D97-AF65-F5344CB8AC3E}">
        <p14:creationId xmlns:p14="http://schemas.microsoft.com/office/powerpoint/2010/main" val="2950835705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/>
              <a:t>DIFFERENCES BETWEEN TIBBLES AND DATA FRAMES:</a:t>
            </a:r>
            <a:br>
              <a:rPr lang="en-US" sz="7200" dirty="0"/>
            </a:br>
            <a:r>
              <a:rPr lang="en-US" sz="7200" dirty="0"/>
              <a:t>PRINT METHOD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171241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Tibbles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lnSpcReduction="10000"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as_tibble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(iris)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150 x 5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Sepal.Length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Sepal.Width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Petal.Length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Petal.Width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Species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fct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1          5.1         3.5          1.4         0.2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2          4.9         3            1.4         0.2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3          4.7         3.2          1.3         0.2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4          4.6         3.1          1.5         0.2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5          5           3.6          1.4         0.2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6          5.4         3.9          1.7         0.4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7          4.6         3.4          1.4         0.3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8          5           3.4          1.5         0.2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9          4.4         2.9          1.4         0.2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10          4.9         3.1          1.5         0.1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setosa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... with 140 more rows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26746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47500" lnSpcReduction="20000"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Sepal.Length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Sepal.Width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Petal.Length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Petal.Width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Species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1            5.1         3.5          1.4         0.2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2            4.9         3.0          1.4         0.2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3            4.7         3.2          1.3         0.2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4            4.6         3.1          1.5         0.2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5            5.0         3.6          1.4         0.2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6            5.4         3.9          1.7         0.4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7            4.6         3.4          1.4         0.3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8            5.0         3.4          1.5         0.2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9            4.4         2.9          1.4         0.2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10           4.9         3.1          1.5         0.1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11           5.4         3.7          1.5         0.2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12           4.8         3.4          1.6         0.2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13           4.8         3.0          1.4         0.1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14           4.3         3.0          1.1         0.1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15           5.8         4.0          1.2         0.2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16           5.7         4.4          1.5         0.4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17           5.4         3.9          1.3         0.4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18           5.1         3.5          1.4         0.3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19           5.7         3.8          1.7         0.3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20           5.1         3.8          1.5         0.3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21           5.4         3.4          1.7         0.2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22           5.1         3.7          1.5         0.4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23           4.6         3.6          1.0         0.2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24           5.1         3.3          1.7         0.5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25           4.8         3.4          1.9         0.2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26           5.0         3.0          1.6         0.2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27           5.0         3.4          1.6         0.4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setosa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(and it automatically prints 1000 rows)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Base R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19068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This hour: Wrangling with the </a:t>
            </a:r>
            <a:r>
              <a:rPr lang="en-US" sz="8000" dirty="0" err="1"/>
              <a:t>tidyverse</a:t>
            </a:r>
            <a:endParaRPr lang="en-US" sz="8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6755723"/>
              </p:ext>
            </p:extLst>
          </p:nvPr>
        </p:nvGraphicFramePr>
        <p:xfrm>
          <a:off x="673099" y="4619767"/>
          <a:ext cx="23050500" cy="82910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6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2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62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62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51991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1099">
                <a:tc>
                  <a:txBody>
                    <a:bodyPr/>
                    <a:lstStyle/>
                    <a:p>
                      <a:r>
                        <a:rPr lang="en-US" sz="3600" b="1" dirty="0">
                          <a:latin typeface="Lato Light" panose="020F0302020204030203" pitchFamily="34" charset="0"/>
                        </a:rPr>
                        <a:t>Intro: </a:t>
                      </a:r>
                      <a:r>
                        <a:rPr lang="en-US" sz="3600" b="1" dirty="0" err="1">
                          <a:latin typeface="Lato Light" panose="020F0302020204030203" pitchFamily="34" charset="0"/>
                        </a:rPr>
                        <a:t>Logicals</a:t>
                      </a:r>
                      <a:r>
                        <a:rPr lang="en-US" sz="3600" b="1" dirty="0">
                          <a:latin typeface="Lato Light" panose="020F0302020204030203" pitchFamily="34" charset="0"/>
                        </a:rPr>
                        <a:t> and Tibbles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b="1" dirty="0">
                          <a:latin typeface="Lato Light" panose="020F0302020204030203" pitchFamily="34" charset="0"/>
                        </a:rPr>
                        <a:t>1: Strings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b="1" dirty="0">
                          <a:latin typeface="Lato Light" panose="020F0302020204030203" pitchFamily="34" charset="0"/>
                        </a:rPr>
                        <a:t>2: Factors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b="1" dirty="0">
                          <a:latin typeface="Lato Light" panose="020F0302020204030203" pitchFamily="34" charset="0"/>
                        </a:rPr>
                        <a:t>3: Dates/Times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 descr="dplyr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052" y="4619767"/>
            <a:ext cx="3200400" cy="3709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tibble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1052" y="8424314"/>
            <a:ext cx="3200400" cy="3709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stringr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361" y="6910757"/>
            <a:ext cx="3200400" cy="3709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 descr="forcats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1006" y="6910757"/>
            <a:ext cx="3200400" cy="3709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 descr="lubridate.pn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1651" y="6910757"/>
            <a:ext cx="3200400" cy="37090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906854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 Light" panose="020F0302020204030203" pitchFamily="34" charset="0"/>
              </a:rPr>
              <a:t>Review: SELECTING COLUMNS FROM DATA FRAMES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bg1">
                    <a:lumMod val="75000"/>
                    <a:lumOff val="25000"/>
                  </a:schemeClr>
                </a:solidFill>
                <a:latin typeface="Lato Light" panose="020F0302020204030203" pitchFamily="34" charset="0"/>
              </a:rPr>
              <a:t>Preserve</a:t>
            </a:r>
            <a:r>
              <a:rPr lang="en-US" b="1" dirty="0">
                <a:latin typeface="Lato Light" panose="020F0302020204030203" pitchFamily="34" charset="0"/>
              </a:rPr>
              <a:t> </a:t>
            </a:r>
            <a:r>
              <a:rPr lang="en-US" dirty="0">
                <a:latin typeface="Lato Light" panose="020F0302020204030203" pitchFamily="34" charset="0"/>
              </a:rPr>
              <a:t>the structure of the output to be the same as the input with</a:t>
            </a:r>
            <a:r>
              <a:rPr lang="en-US" b="1" dirty="0">
                <a:latin typeface="Lato Light" panose="020F0302020204030203" pitchFamily="34" charset="0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Lato Light" panose="020F0302020204030203" pitchFamily="34" charset="0"/>
              </a:rPr>
              <a:t>data_frame</a:t>
            </a:r>
            <a:r>
              <a:rPr lang="en-US" dirty="0">
                <a:solidFill>
                  <a:srgbClr val="7030A0"/>
                </a:solidFill>
                <a:latin typeface="Lato Light" panose="020F0302020204030203" pitchFamily="34" charset="0"/>
              </a:rPr>
              <a:t>[column]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Lato Light" panose="020F0302020204030203" pitchFamily="34" charset="0"/>
              </a:rPr>
              <a:t>Can use a column name in quotes or a column index</a:t>
            </a:r>
          </a:p>
          <a:p>
            <a:pPr marL="736600" lvl="1" indent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Lato Light" panose="020F0302020204030203" pitchFamily="34" charset="0"/>
            </a:endParaRPr>
          </a:p>
          <a:p>
            <a:pPr>
              <a:spcBef>
                <a:spcPts val="0"/>
              </a:spcBef>
            </a:pPr>
            <a:r>
              <a:rPr lang="en-US" b="1" dirty="0">
                <a:solidFill>
                  <a:srgbClr val="00B050"/>
                </a:solidFill>
                <a:latin typeface="Lato Light" panose="020F0302020204030203" pitchFamily="34" charset="0"/>
              </a:rPr>
              <a:t>Simplify</a:t>
            </a:r>
            <a:r>
              <a:rPr lang="en-US" dirty="0">
                <a:solidFill>
                  <a:srgbClr val="00B050"/>
                </a:solidFill>
                <a:latin typeface="Lato Light" panose="020F0302020204030203" pitchFamily="34" charset="0"/>
              </a:rPr>
              <a:t> </a:t>
            </a:r>
            <a:r>
              <a:rPr lang="en-US" dirty="0">
                <a:latin typeface="Lato Light" panose="020F0302020204030203" pitchFamily="34" charset="0"/>
              </a:rPr>
              <a:t>the structure of the output with </a:t>
            </a:r>
            <a:r>
              <a:rPr lang="en-US" dirty="0" err="1">
                <a:solidFill>
                  <a:srgbClr val="00B050"/>
                </a:solidFill>
                <a:latin typeface="Lato Light" panose="020F0302020204030203" pitchFamily="34" charset="0"/>
              </a:rPr>
              <a:t>data_frame</a:t>
            </a:r>
            <a:r>
              <a:rPr lang="en-US" dirty="0">
                <a:solidFill>
                  <a:srgbClr val="00B050"/>
                </a:solidFill>
                <a:latin typeface="Lato Light" panose="020F0302020204030203" pitchFamily="34" charset="0"/>
              </a:rPr>
              <a:t>[[column]]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dirty="0">
                <a:latin typeface="Lato Light" panose="020F0302020204030203" pitchFamily="34" charset="0"/>
              </a:rPr>
              <a:t>Can use a column name in quotes or a column index</a:t>
            </a:r>
          </a:p>
          <a:p>
            <a:pPr marL="736600" lvl="1" indent="0">
              <a:spcBef>
                <a:spcPts val="0"/>
              </a:spcBef>
              <a:buNone/>
            </a:pPr>
            <a:endParaRPr lang="en-US" dirty="0">
              <a:latin typeface="Lato Light" panose="020F0302020204030203" pitchFamily="34" charset="0"/>
            </a:endParaRPr>
          </a:p>
          <a:p>
            <a:pPr>
              <a:spcBef>
                <a:spcPts val="0"/>
              </a:spcBef>
            </a:pPr>
            <a:r>
              <a:rPr lang="en-US" b="1" dirty="0">
                <a:solidFill>
                  <a:srgbClr val="0070C0"/>
                </a:solidFill>
                <a:latin typeface="Lato Light" panose="020F0302020204030203" pitchFamily="34" charset="0"/>
              </a:rPr>
              <a:t>Simplify</a:t>
            </a:r>
            <a:r>
              <a:rPr lang="en-US" dirty="0">
                <a:solidFill>
                  <a:srgbClr val="0070C0"/>
                </a:solidFill>
                <a:latin typeface="Lato Light" panose="020F0302020204030203" pitchFamily="34" charset="0"/>
              </a:rPr>
              <a:t> </a:t>
            </a:r>
            <a:r>
              <a:rPr lang="en-US" dirty="0">
                <a:latin typeface="Lato Light" panose="020F0302020204030203" pitchFamily="34" charset="0"/>
              </a:rPr>
              <a:t>the structure of the output to be a smaller structure than the input with </a:t>
            </a:r>
            <a:r>
              <a:rPr lang="en-US" dirty="0" err="1">
                <a:solidFill>
                  <a:srgbClr val="0070C0"/>
                </a:solidFill>
                <a:latin typeface="Lato Light" panose="020F0302020204030203" pitchFamily="34" charset="0"/>
              </a:rPr>
              <a:t>data_frame$column</a:t>
            </a:r>
            <a:endParaRPr lang="en-US" dirty="0">
              <a:solidFill>
                <a:srgbClr val="0070C0"/>
              </a:solidFill>
              <a:latin typeface="Lato Light" panose="020F0302020204030203" pitchFamily="34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dirty="0">
                <a:latin typeface="Lato Light" panose="020F0302020204030203" pitchFamily="34" charset="0"/>
              </a:rPr>
              <a:t>Must use a column name with a $</a:t>
            </a:r>
          </a:p>
        </p:txBody>
      </p:sp>
    </p:spTree>
    <p:extLst>
      <p:ext uri="{BB962C8B-B14F-4D97-AF65-F5344CB8AC3E}">
        <p14:creationId xmlns:p14="http://schemas.microsoft.com/office/powerpoint/2010/main" val="840487639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/>
              <a:t>DIFFERENCES BETWEEN TIBBLES AND DATA FRAMES:</a:t>
            </a:r>
            <a:br>
              <a:rPr lang="en-US" sz="7200" dirty="0"/>
            </a:br>
            <a:r>
              <a:rPr lang="en-US" sz="7200" dirty="0"/>
              <a:t>SUBSETTING AND SIMPLIFYING OUTPUT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171241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Base R: </a:t>
            </a:r>
            <a:r>
              <a:rPr lang="en-US" dirty="0" err="1"/>
              <a:t>Subsetting</a:t>
            </a:r>
            <a:r>
              <a:rPr lang="en-US" dirty="0"/>
              <a:t> data frames with square brackets sometimes returns a vector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20000"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matrix </a:t>
            </a:r>
            <a:r>
              <a:rPr lang="en-US" dirty="0" err="1">
                <a:solidFill>
                  <a:srgbClr val="00B050"/>
                </a:solidFill>
              </a:rPr>
              <a:t>subsetting</a:t>
            </a:r>
            <a:r>
              <a:rPr lang="en-US" dirty="0">
                <a:solidFill>
                  <a:srgbClr val="00B050"/>
                </a:solidFill>
              </a:rPr>
              <a:t> simplifies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cars[, “speed”]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[1]  4  4  7  7  8  9 10 10 10 11 11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[12] 12 12 12 12 13 13 13 13 14 14 14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[23] 14 15 15 15 16 16 17 17 17 18 18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[34] 18 18 19 19 19 20 20 20 20 20 22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[45] 23 24 24 24 24 25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list </a:t>
            </a:r>
            <a:r>
              <a:rPr lang="en-US" dirty="0" err="1">
                <a:solidFill>
                  <a:srgbClr val="00B050"/>
                </a:solidFill>
              </a:rPr>
              <a:t>subsetting</a:t>
            </a:r>
            <a:r>
              <a:rPr lang="en-US" dirty="0">
                <a:solidFill>
                  <a:srgbClr val="00B050"/>
                </a:solidFill>
              </a:rPr>
              <a:t> doesn’t simplify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cars[“speed”]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speed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1      4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2      4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3      7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4      7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5      8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6      9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26746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85000" lnSpcReduction="20000"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cars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as_tibble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()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use the placeholder .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when piping into [ ] or [[ ]] or $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.[, "speed"]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50 x 1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speed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1     4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2     4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3     7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4     7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5     8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6     9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7    10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8    10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9    10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10    11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... with 40 more rows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4400" dirty="0"/>
              <a:t>Tibbles always return another </a:t>
            </a:r>
            <a:r>
              <a:rPr lang="en-US" sz="4400" dirty="0" err="1"/>
              <a:t>tibble</a:t>
            </a:r>
            <a:r>
              <a:rPr lang="en-US" sz="4400" dirty="0"/>
              <a:t> when </a:t>
            </a:r>
            <a:r>
              <a:rPr lang="en-US" sz="4400" dirty="0" err="1"/>
              <a:t>subsetting</a:t>
            </a:r>
            <a:r>
              <a:rPr lang="en-US" sz="4400" dirty="0"/>
              <a:t> with square brackets</a:t>
            </a:r>
          </a:p>
        </p:txBody>
      </p:sp>
    </p:spTree>
    <p:extLst>
      <p:ext uri="{BB962C8B-B14F-4D97-AF65-F5344CB8AC3E}">
        <p14:creationId xmlns:p14="http://schemas.microsoft.com/office/powerpoint/2010/main" val="317503239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INFORMATION</a:t>
            </a:r>
          </a:p>
        </p:txBody>
      </p:sp>
      <p:pic>
        <p:nvPicPr>
          <p:cNvPr id="4" name="Picture 3" descr="tibbl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5993" y="3188572"/>
            <a:ext cx="8433179" cy="977383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2062096" y="7644604"/>
            <a:ext cx="7659469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ato Light" panose="020F0302020204030203" pitchFamily="34" charset="0"/>
                <a:hlinkClick r:id="rId3"/>
              </a:rPr>
              <a:t>https://tibble.tidyverse.org/</a:t>
            </a:r>
            <a:endParaRPr lang="en-US" dirty="0">
              <a:latin typeface="Lato Light" panose="020F03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61865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5F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utating joi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01/ STRINGS</a:t>
            </a:r>
            <a:endParaRPr dirty="0"/>
          </a:p>
        </p:txBody>
      </p:sp>
      <p:pic>
        <p:nvPicPr>
          <p:cNvPr id="4" name="Picture 3" descr="string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0069" y="984051"/>
            <a:ext cx="10125502" cy="117351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491271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CHARACTER STRINGS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Often, we have character strings in our data that are long (e.g., description fields), messy (e.g., manual user input), and/or inconsistent</a:t>
            </a:r>
          </a:p>
          <a:p>
            <a:r>
              <a:rPr lang="en-US" dirty="0"/>
              <a:t>Working with strings in Base R can be frustrating because of syntax inconsistencies</a:t>
            </a:r>
          </a:p>
          <a:p>
            <a:r>
              <a:rPr lang="en-US" dirty="0"/>
              <a:t>The </a:t>
            </a:r>
            <a:r>
              <a:rPr lang="en-US" sz="4400" dirty="0" err="1">
                <a:latin typeface="Monaco" panose="020B0509030404040204" pitchFamily="49" charset="0"/>
              </a:rPr>
              <a:t>stringr</a:t>
            </a:r>
            <a:r>
              <a:rPr lang="en-US" dirty="0"/>
              <a:t> package allows you to work with strings easily</a:t>
            </a:r>
          </a:p>
        </p:txBody>
      </p:sp>
      <p:pic>
        <p:nvPicPr>
          <p:cNvPr id="5" name="Picture 4" descr="stringr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1383" y="3005131"/>
            <a:ext cx="8869680" cy="102797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3874828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/>
              <a:t>Common string tasks we’re covering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spcBef>
                <a:spcPts val="2000"/>
              </a:spcBef>
              <a:buNone/>
            </a:pPr>
            <a:r>
              <a:rPr lang="en-US" dirty="0"/>
              <a:t>Matching patterns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/>
              <a:t>Leveraging (easier) regular expressions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/>
              <a:t>Extracting characters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/>
              <a:t>Finding lengths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/>
              <a:t>Padding strings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/>
              <a:t>Changing case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/>
              <a:t>Replacing patterns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/>
              <a:t>… and so much more </a:t>
            </a:r>
            <a:r>
              <a:rPr lang="en-US" sz="1700" dirty="0"/>
              <a:t>that’s not in this training because strings are crazy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617807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cap="none" dirty="0" err="1">
                <a:latin typeface="Monaco" panose="020B0509030404040204" pitchFamily="49" charset="0"/>
              </a:rPr>
              <a:t>stringr</a:t>
            </a:r>
            <a:r>
              <a:rPr lang="en-US" sz="8000" dirty="0"/>
              <a:t> </a:t>
            </a:r>
            <a:r>
              <a:rPr lang="en-US" sz="8800" dirty="0"/>
              <a:t>functions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spcBef>
                <a:spcPts val="2000"/>
              </a:spcBef>
              <a:buNone/>
            </a:pPr>
            <a:r>
              <a:rPr lang="en-US" sz="7800" dirty="0"/>
              <a:t>Every </a:t>
            </a:r>
            <a:r>
              <a:rPr lang="en-US" dirty="0" err="1">
                <a:latin typeface="Monaco" panose="020B0509030404040204" pitchFamily="49" charset="0"/>
              </a:rPr>
              <a:t>stringr</a:t>
            </a:r>
            <a:r>
              <a:rPr lang="en-US" dirty="0"/>
              <a:t> </a:t>
            </a:r>
            <a:r>
              <a:rPr lang="en-US" sz="7800" dirty="0"/>
              <a:t>function begins with </a:t>
            </a:r>
            <a:r>
              <a:rPr lang="en-US" sz="7800" b="1" dirty="0" err="1">
                <a:solidFill>
                  <a:schemeClr val="bg2">
                    <a:lumMod val="75000"/>
                  </a:schemeClr>
                </a:solidFill>
              </a:rPr>
              <a:t>str</a:t>
            </a:r>
            <a:r>
              <a:rPr lang="en-US" sz="7800" b="1" dirty="0">
                <a:solidFill>
                  <a:schemeClr val="bg2">
                    <a:lumMod val="75000"/>
                  </a:schemeClr>
                </a:solidFill>
              </a:rPr>
              <a:t>_</a:t>
            </a:r>
          </a:p>
          <a:p>
            <a:pPr marL="0" indent="0" algn="ctr">
              <a:spcBef>
                <a:spcPts val="2000"/>
              </a:spcBef>
              <a:buNone/>
            </a:pPr>
            <a:endParaRPr lang="en-US" dirty="0"/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 err="1">
                <a:latin typeface="Monaco" panose="020B0509030404040204" pitchFamily="49" charset="0"/>
              </a:rPr>
              <a:t>str_</a:t>
            </a:r>
            <a:r>
              <a:rPr lang="en-US" dirty="0" err="1">
                <a:solidFill>
                  <a:srgbClr val="0070C0"/>
                </a:solidFill>
                <a:latin typeface="Monaco" panose="020B0509030404040204" pitchFamily="49" charset="0"/>
              </a:rPr>
              <a:t>sub</a:t>
            </a:r>
            <a:r>
              <a:rPr lang="en-US" dirty="0">
                <a:solidFill>
                  <a:srgbClr val="0070C0"/>
                </a:solidFill>
                <a:latin typeface="Monaco" panose="020B0509030404040204" pitchFamily="49" charset="0"/>
              </a:rPr>
              <a:t>()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 err="1">
                <a:latin typeface="Monaco" panose="020B0509030404040204" pitchFamily="49" charset="0"/>
              </a:rPr>
              <a:t>str_</a:t>
            </a:r>
            <a:r>
              <a:rPr lang="en-US" dirty="0" err="1">
                <a:solidFill>
                  <a:srgbClr val="0070C0"/>
                </a:solidFill>
                <a:latin typeface="Monaco" panose="020B0509030404040204" pitchFamily="49" charset="0"/>
              </a:rPr>
              <a:t>count</a:t>
            </a:r>
            <a:r>
              <a:rPr lang="en-US" dirty="0">
                <a:solidFill>
                  <a:srgbClr val="0070C0"/>
                </a:solidFill>
                <a:latin typeface="Monaco" panose="020B0509030404040204" pitchFamily="49" charset="0"/>
              </a:rPr>
              <a:t>()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 err="1">
                <a:latin typeface="Monaco" panose="020B0509030404040204" pitchFamily="49" charset="0"/>
              </a:rPr>
              <a:t>str_</a:t>
            </a:r>
            <a:r>
              <a:rPr lang="en-US" dirty="0" err="1">
                <a:solidFill>
                  <a:srgbClr val="0070C0"/>
                </a:solidFill>
                <a:latin typeface="Monaco" panose="020B0509030404040204" pitchFamily="49" charset="0"/>
              </a:rPr>
              <a:t>replace</a:t>
            </a:r>
            <a:r>
              <a:rPr lang="en-US" dirty="0">
                <a:solidFill>
                  <a:srgbClr val="0070C0"/>
                </a:solidFill>
                <a:latin typeface="Monaco" panose="020B0509030404040204" pitchFamily="49" charset="0"/>
              </a:rPr>
              <a:t>()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 err="1">
                <a:latin typeface="Monaco" panose="020B0509030404040204" pitchFamily="49" charset="0"/>
              </a:rPr>
              <a:t>str_</a:t>
            </a:r>
            <a:r>
              <a:rPr lang="en-US" dirty="0" err="1">
                <a:solidFill>
                  <a:srgbClr val="0070C0"/>
                </a:solidFill>
                <a:latin typeface="Monaco" panose="020B0509030404040204" pitchFamily="49" charset="0"/>
              </a:rPr>
              <a:t>detect</a:t>
            </a:r>
            <a:r>
              <a:rPr lang="en-US" dirty="0">
                <a:solidFill>
                  <a:srgbClr val="0070C0"/>
                </a:solidFill>
                <a:latin typeface="Monaco" panose="020B0509030404040204" pitchFamily="49" charset="0"/>
              </a:rPr>
              <a:t>()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 err="1">
                <a:latin typeface="Monaco" panose="020B0509030404040204" pitchFamily="49" charset="0"/>
              </a:rPr>
              <a:t>str_</a:t>
            </a:r>
            <a:r>
              <a:rPr lang="en-US" dirty="0" err="1">
                <a:solidFill>
                  <a:srgbClr val="0070C0"/>
                </a:solidFill>
                <a:latin typeface="Monaco" panose="020B0509030404040204" pitchFamily="49" charset="0"/>
              </a:rPr>
              <a:t>remove</a:t>
            </a:r>
            <a:r>
              <a:rPr lang="en-US" dirty="0">
                <a:solidFill>
                  <a:srgbClr val="0070C0"/>
                </a:solidFill>
                <a:latin typeface="Monaco" panose="020B0509030404040204" pitchFamily="49" charset="0"/>
              </a:rPr>
              <a:t>()</a:t>
            </a:r>
          </a:p>
          <a:p>
            <a:pPr marL="0" indent="0" algn="ctr">
              <a:spcBef>
                <a:spcPts val="2000"/>
              </a:spcBef>
              <a:buNone/>
            </a:pPr>
            <a:r>
              <a:rPr lang="en-US" dirty="0">
                <a:latin typeface="Monaco" panose="020B0509030404040204" pitchFamily="49" charset="0"/>
              </a:rPr>
              <a:t>…</a:t>
            </a:r>
          </a:p>
        </p:txBody>
      </p:sp>
      <p:sp>
        <p:nvSpPr>
          <p:cNvPr id="4" name="Hexagon 3"/>
          <p:cNvSpPr/>
          <p:nvPr/>
        </p:nvSpPr>
        <p:spPr>
          <a:xfrm>
            <a:off x="18226585" y="7730578"/>
            <a:ext cx="6052782" cy="5783362"/>
          </a:xfrm>
          <a:prstGeom prst="hexagon">
            <a:avLst>
              <a:gd name="adj" fmla="val 24147"/>
              <a:gd name="vf" fmla="val 115470"/>
            </a:avLst>
          </a:prstGeom>
          <a:solidFill>
            <a:schemeClr val="bg2">
              <a:lumMod val="60000"/>
              <a:lumOff val="4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Check out all the options with </a:t>
            </a:r>
            <a:r>
              <a:rPr kumimoji="0" lang="en-US" sz="40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aco" panose="020B0509030404040204" pitchFamily="49" charset="0"/>
                <a:sym typeface="Gill Sans Light"/>
              </a:rPr>
              <a:t>stringr</a:t>
            </a: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aco" panose="020B0509030404040204" pitchFamily="49" charset="0"/>
                <a:sym typeface="Gill Sans Light"/>
              </a:rPr>
              <a:t>::</a:t>
            </a:r>
            <a:r>
              <a:rPr kumimoji="0" lang="en-US" sz="40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aco" panose="020B0509030404040204" pitchFamily="49" charset="0"/>
                <a:sym typeface="Gill Sans Light"/>
              </a:rPr>
              <a:t>str</a:t>
            </a: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aco" panose="020B0509030404040204" pitchFamily="49" charset="0"/>
                <a:sym typeface="Gill Sans Light"/>
              </a:rPr>
              <a:t>_</a:t>
            </a:r>
            <a:r>
              <a:rPr kumimoji="0" lang="en-US" sz="4000" b="0" i="0" u="none" strike="noStrike" cap="none" spc="0" normalizeH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Monaco" panose="020B0509030404040204" pitchFamily="49" charset="0"/>
                <a:sym typeface="Gill Sans Light"/>
              </a:rPr>
              <a:t> </a:t>
            </a:r>
            <a:r>
              <a:rPr kumimoji="0" lang="en-US" sz="5000" b="0" i="0" u="none" strike="noStrike" cap="none" spc="0" normalizeH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+ tab !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851826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Matching patterns with </a:t>
            </a:r>
            <a:r>
              <a:rPr lang="en-US" sz="8000" cap="none" dirty="0" err="1">
                <a:latin typeface="Monaco" panose="020B0509030404040204" pitchFamily="49" charset="0"/>
              </a:rPr>
              <a:t>str_detect</a:t>
            </a:r>
            <a:r>
              <a:rPr lang="en-US" sz="8000" cap="none" dirty="0">
                <a:latin typeface="Monaco" panose="020B0509030404040204" pitchFamily="49" charset="0"/>
              </a:rPr>
              <a:t>()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099" y="3835400"/>
            <a:ext cx="8246965" cy="17124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4600" dirty="0" err="1">
                <a:latin typeface="Monaco" panose="020B0509030404040204" pitchFamily="49" charset="0"/>
              </a:rPr>
              <a:t>str_detect</a:t>
            </a:r>
            <a:r>
              <a:rPr lang="en-US" sz="4600" dirty="0">
                <a:latin typeface="Monaco" panose="020B0509030404040204" pitchFamily="49" charset="0"/>
              </a:rPr>
              <a:t>()</a:t>
            </a:r>
            <a:r>
              <a:rPr lang="en-US" dirty="0"/>
              <a:t> checks if elements of a character vector match a pattern, returning a logical vector</a:t>
            </a:r>
          </a:p>
        </p:txBody>
      </p:sp>
      <p:sp>
        <p:nvSpPr>
          <p:cNvPr id="4" name="# Slowest…"/>
          <p:cNvSpPr txBox="1"/>
          <p:nvPr/>
        </p:nvSpPr>
        <p:spPr>
          <a:xfrm>
            <a:off x="673099" y="5865884"/>
            <a:ext cx="8246966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</a:t>
            </a:r>
            <a:r>
              <a:rPr lang="en-US" dirty="0" err="1">
                <a:solidFill>
                  <a:srgbClr val="00B050"/>
                </a:solidFill>
              </a:rPr>
              <a:t>str_detect</a:t>
            </a:r>
            <a:r>
              <a:rPr lang="en-US" dirty="0">
                <a:solidFill>
                  <a:srgbClr val="00B050"/>
                </a:solidFill>
              </a:rPr>
              <a:t>() searches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for the pattern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anywhere in the string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x &lt;- c("apple", "pineapple",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"crabapple", NA, "peach")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returns one </a:t>
            </a:r>
            <a:r>
              <a:rPr lang="en-US" dirty="0" err="1">
                <a:solidFill>
                  <a:srgbClr val="00B050"/>
                </a:solidFill>
              </a:rPr>
              <a:t>boolean</a:t>
            </a:r>
            <a:endParaRPr lang="en-US" dirty="0">
              <a:solidFill>
                <a:srgbClr val="00B050"/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value for each element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str_detect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(x, "app")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 TRUE  </a:t>
            </a:r>
            <a:r>
              <a:rPr lang="en-US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TRUE</a:t>
            </a:r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</a:t>
            </a:r>
            <a:r>
              <a:rPr lang="en-US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TRUE</a:t>
            </a:r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NA FALSE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9498563" y="5865884"/>
            <a:ext cx="14537094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20000"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select(HATE_BIAS)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hate_toward_group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str_detect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(HATE_BIAS, "ANTI-"))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21,153 x 2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HATE_BIAS                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hate_toward_group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 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lgl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N--NO BIAS/NOT APPLICABLE FALSE 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... with 21,143 more rows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9498563" y="3835400"/>
            <a:ext cx="14225037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Creating variables with </a:t>
            </a:r>
            <a:r>
              <a:rPr lang="en-US" sz="4400" dirty="0" err="1">
                <a:latin typeface="Monaco" panose="020B0509030404040204" pitchFamily="49" charset="0"/>
              </a:rPr>
              <a:t>str_detect</a:t>
            </a:r>
            <a:r>
              <a:rPr lang="en-US" sz="4400" dirty="0">
                <a:latin typeface="Monaco" panose="020B0509030404040204" pitchFamily="49" charset="0"/>
              </a:rPr>
              <a:t>()</a:t>
            </a:r>
            <a:endParaRPr lang="en-US" dirty="0">
              <a:latin typeface="Monaco" panose="020B050903040404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354817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Your turn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dirty="0"/>
              <a:t>Your turn!</a:t>
            </a:r>
          </a:p>
        </p:txBody>
      </p:sp>
      <p:sp>
        <p:nvSpPr>
          <p:cNvPr id="220" name="take the flights data and then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929902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i="0" dirty="0">
                <a:latin typeface="Lato" panose="020F0502020204030203" pitchFamily="34" charset="0"/>
                <a:sym typeface="Gill Sans Light"/>
              </a:rPr>
              <a:t>Using our </a:t>
            </a:r>
            <a:r>
              <a:rPr lang="en-US" sz="5250" i="1" dirty="0">
                <a:latin typeface="Lato" panose="020F0502020204030203" pitchFamily="34" charset="0"/>
                <a:sym typeface="Gill Sans Light"/>
              </a:rPr>
              <a:t>crimes</a:t>
            </a:r>
            <a:r>
              <a:rPr lang="en-US" sz="5250" i="0" dirty="0">
                <a:latin typeface="Lato" panose="020F0502020204030203" pitchFamily="34" charset="0"/>
                <a:sym typeface="Gill Sans Light"/>
              </a:rPr>
              <a:t> data set and the CLSD variable: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</a:rPr>
              <a:t>How many records have “CLOSED” in the CLSD variable, meaning the case is closed?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 Light"/>
              </a:rPr>
              <a:t>What is the proportion of records that are closed?</a:t>
            </a:r>
          </a:p>
        </p:txBody>
      </p:sp>
    </p:spTree>
    <p:extLst>
      <p:ext uri="{BB962C8B-B14F-4D97-AF65-F5344CB8AC3E}">
        <p14:creationId xmlns:p14="http://schemas.microsoft.com/office/powerpoint/2010/main" val="115698661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Solution</a:t>
            </a:r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3375501"/>
            <a:ext cx="23753530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/>
          </a:bodyPr>
          <a:lstStyle/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crime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select(CLSD)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mutate(</a:t>
            </a:r>
            <a:r>
              <a:rPr lang="en-US" dirty="0" err="1"/>
              <a:t>closed_case</a:t>
            </a:r>
            <a:r>
              <a:rPr lang="en-US" dirty="0"/>
              <a:t> = </a:t>
            </a:r>
            <a:r>
              <a:rPr lang="en-US" dirty="0" err="1"/>
              <a:t>str_detect</a:t>
            </a:r>
            <a:r>
              <a:rPr lang="en-US" dirty="0"/>
              <a:t>(CLSD, "CLOSED"))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summarize(</a:t>
            </a:r>
            <a:r>
              <a:rPr lang="en-US" dirty="0" err="1"/>
              <a:t>num_closed</a:t>
            </a:r>
            <a:r>
              <a:rPr lang="en-US" dirty="0"/>
              <a:t> = sum(</a:t>
            </a:r>
            <a:r>
              <a:rPr lang="en-US" dirty="0" err="1"/>
              <a:t>closed_case</a:t>
            </a:r>
            <a:r>
              <a:rPr lang="en-US" dirty="0"/>
              <a:t>, na.rm = TRUE),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        </a:t>
            </a:r>
            <a:r>
              <a:rPr lang="en-US" dirty="0" err="1"/>
              <a:t>pct_closed</a:t>
            </a:r>
            <a:r>
              <a:rPr lang="en-US" dirty="0"/>
              <a:t> = mean(</a:t>
            </a:r>
            <a:r>
              <a:rPr lang="en-US" dirty="0" err="1"/>
              <a:t>closed_case</a:t>
            </a:r>
            <a:r>
              <a:rPr lang="en-US" dirty="0"/>
              <a:t>, na.rm = TRUE))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1 x 2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num_closed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pct_closed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1      10269      0.497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56815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HOW THIS IMPROVES DATA SCIENCE PROJECTS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041" y="3968514"/>
            <a:ext cx="20124617" cy="7461486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9601200" y="4804012"/>
            <a:ext cx="3473356" cy="1665026"/>
          </a:xfrm>
          <a:prstGeom prst="ellipse">
            <a:avLst/>
          </a:prstGeom>
          <a:noFill/>
          <a:ln w="76200" cap="flat">
            <a:solidFill>
              <a:schemeClr val="accent5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Gill Sans Light"/>
            </a:endParaRPr>
          </a:p>
        </p:txBody>
      </p:sp>
      <p:sp>
        <p:nvSpPr>
          <p:cNvPr id="6" name="Oval 5"/>
          <p:cNvSpPr/>
          <p:nvPr/>
        </p:nvSpPr>
        <p:spPr>
          <a:xfrm>
            <a:off x="9075761" y="8065826"/>
            <a:ext cx="3473356" cy="1665026"/>
          </a:xfrm>
          <a:prstGeom prst="ellipse">
            <a:avLst/>
          </a:prstGeom>
          <a:noFill/>
          <a:ln w="152400" cap="flat">
            <a:solidFill>
              <a:schemeClr val="accent5">
                <a:lumMod val="60000"/>
                <a:lumOff val="40000"/>
              </a:scheme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65949494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SOLUTION PART 2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4468068" cy="9533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Question</a:t>
            </a:r>
            <a:r>
              <a:rPr lang="en-US" dirty="0"/>
              <a:t>: How do I ignore case?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5803641" y="5865884"/>
            <a:ext cx="18232016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select(CLSD)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closed_case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str_detect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(CLSD,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</a:t>
            </a:r>
            <a:r>
              <a:rPr lang="en-US" dirty="0">
                <a:solidFill>
                  <a:srgbClr val="FF0000"/>
                </a:solidFill>
              </a:rPr>
              <a:t>regex("</a:t>
            </a:r>
            <a:r>
              <a:rPr lang="en-US" dirty="0" err="1">
                <a:solidFill>
                  <a:srgbClr val="FF0000"/>
                </a:solidFill>
              </a:rPr>
              <a:t>cLoSeD</a:t>
            </a:r>
            <a:r>
              <a:rPr lang="en-US" dirty="0">
                <a:solidFill>
                  <a:srgbClr val="FF0000"/>
                </a:solidFill>
              </a:rPr>
              <a:t>", </a:t>
            </a:r>
            <a:r>
              <a:rPr lang="en-US" dirty="0" err="1">
                <a:solidFill>
                  <a:srgbClr val="FF0000"/>
                </a:solidFill>
              </a:rPr>
              <a:t>ignore_case</a:t>
            </a:r>
            <a:r>
              <a:rPr lang="en-US" dirty="0">
                <a:solidFill>
                  <a:srgbClr val="FF0000"/>
                </a:solidFill>
              </a:rPr>
              <a:t> = TRUE)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))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summarize(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num_closed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sum(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closed_case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na.rm = TRUE),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pct_closed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mean(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closed_case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na.rm = TRUE))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5803641" y="3835400"/>
            <a:ext cx="17919959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b="1" dirty="0"/>
              <a:t>Answer</a:t>
            </a:r>
            <a:r>
              <a:rPr lang="en-US" dirty="0"/>
              <a:t>: Use </a:t>
            </a:r>
            <a:r>
              <a:rPr lang="en-US" sz="4400" dirty="0" err="1">
                <a:latin typeface="Monaco" panose="020B0509030404040204" pitchFamily="49" charset="0"/>
              </a:rPr>
              <a:t>stringr</a:t>
            </a:r>
            <a:r>
              <a:rPr lang="en-US" sz="4400" dirty="0">
                <a:latin typeface="Monaco" panose="020B0509030404040204" pitchFamily="49" charset="0"/>
              </a:rPr>
              <a:t>::regex()</a:t>
            </a:r>
            <a:r>
              <a:rPr lang="en-US" dirty="0"/>
              <a:t> (or other </a:t>
            </a:r>
            <a:r>
              <a:rPr lang="en-US" sz="4400" dirty="0" err="1">
                <a:latin typeface="Monaco" panose="020B0509030404040204" pitchFamily="49" charset="0"/>
              </a:rPr>
              <a:t>stringr</a:t>
            </a:r>
            <a:r>
              <a:rPr lang="en-US" sz="4400" dirty="0"/>
              <a:t> </a:t>
            </a:r>
            <a:r>
              <a:rPr lang="en-US" dirty="0"/>
              <a:t>functions) to ignore case!</a:t>
            </a:r>
            <a:endParaRPr lang="en-US" dirty="0">
              <a:latin typeface="Monaco" panose="020B050903040404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064532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regular expression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“Some people, when confronted with a problem, think “I know, I’ll use regular expressions.”  Now they have two problems.</a:t>
            </a:r>
          </a:p>
          <a:p>
            <a:r>
              <a:rPr lang="en-US" dirty="0"/>
              <a:t>Regular expressions are sequences of characters that define a search pattern, and can become very complicated quickly.  The </a:t>
            </a:r>
            <a:r>
              <a:rPr lang="en-US" sz="5400" dirty="0" err="1">
                <a:latin typeface="Monaco" panose="020B0509030404040204" pitchFamily="49" charset="0"/>
              </a:rPr>
              <a:t>stringr</a:t>
            </a:r>
            <a:r>
              <a:rPr lang="en-US" dirty="0"/>
              <a:t> package helps to avoid complicated regular expressions like:</a:t>
            </a:r>
          </a:p>
          <a:p>
            <a:pPr marL="0" indent="0" algn="ctr">
              <a:buNone/>
            </a:pPr>
            <a:r>
              <a:rPr lang="en-US" sz="5700" dirty="0" err="1">
                <a:latin typeface="Monaco" panose="020B0509030404040204" pitchFamily="49" charset="0"/>
              </a:rPr>
              <a:t>email_pat</a:t>
            </a:r>
            <a:r>
              <a:rPr lang="en-US" sz="5700" dirty="0">
                <a:latin typeface="Monaco" panose="020B0509030404040204" pitchFamily="49" charset="0"/>
              </a:rPr>
              <a:t> = “^([a-z0-9_\\.-]+)@([\\da-z\\.-]+)\\.([a-z\\.]{2,6})$”</a:t>
            </a:r>
          </a:p>
          <a:p>
            <a:r>
              <a:rPr lang="en-US" dirty="0"/>
              <a:t>However, regular expressions are convenient sometimes.</a:t>
            </a:r>
          </a:p>
        </p:txBody>
      </p:sp>
    </p:spTree>
    <p:extLst>
      <p:ext uri="{BB962C8B-B14F-4D97-AF65-F5344CB8AC3E}">
        <p14:creationId xmlns:p14="http://schemas.microsoft.com/office/powerpoint/2010/main" val="238993504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YOUR FIRST REGULAR EXPRESSION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1877869" y="3784600"/>
            <a:ext cx="12157787" cy="9584754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match pattern at beginning of string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filter(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str_detect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(SNA_NEIGHBORHOOD, "^MT.")) %&gt;% 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count(SNA_NEIGHBORHOOD, sort = TRUE)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5 x 2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SNA_NEIGHBORHOOD     n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MT. AIRY           563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MT. AUBURN         419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MT. WASHINGTON     254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MT. ADAMS           77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MT. LOOKOUT         62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099" y="5813491"/>
            <a:ext cx="10616941" cy="12311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Anchors</a:t>
            </a:r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029605"/>
              </p:ext>
            </p:extLst>
          </p:nvPr>
        </p:nvGraphicFramePr>
        <p:xfrm>
          <a:off x="673099" y="7106856"/>
          <a:ext cx="10616942" cy="2103120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53084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084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Characters</a:t>
                      </a:r>
                      <a:endParaRPr lang="en-US" sz="4000" b="1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Description</a:t>
                      </a:r>
                      <a:endParaRPr lang="en-US" sz="4000" b="1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^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string begins with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$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string ends with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534004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YOUR FIRST REGULAR EXPRESSION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1877869" y="3784600"/>
            <a:ext cx="12157787" cy="9584754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match pattern at end of string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filter(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str_detect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(SNA_NEIGHBORHOOD, "HILL$")) %&gt;% 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count(SNA_NEIGHBORHOOD, sort = TRUE)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6 x 2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SNA_NEIGHBORHOOD          n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EAST PRICE HILL        1348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WEST PRICE HILL        1197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COLLEGE HILL            755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BOND HILL               367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VILLAGES AT ROLL HILL   265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LOWER PRICE HILL         98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099" y="5813491"/>
            <a:ext cx="10616941" cy="12311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Anchors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227058"/>
              </p:ext>
            </p:extLst>
          </p:nvPr>
        </p:nvGraphicFramePr>
        <p:xfrm>
          <a:off x="673099" y="7106856"/>
          <a:ext cx="10616942" cy="2103120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53084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084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Characters</a:t>
                      </a:r>
                      <a:endParaRPr lang="en-US" sz="4000" b="1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Description</a:t>
                      </a:r>
                      <a:endParaRPr lang="en-US" sz="4000" b="1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^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string begins with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/>
                        <a:t>$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/>
                        <a:t>string ends with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7070907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YOUR FIRST REGULAR EXPRESSION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1877869" y="3784600"/>
            <a:ext cx="12157787" cy="9584754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20000"/>
          </a:bodyPr>
          <a:lstStyle/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check for multiple regular expressions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at the same time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filter(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str_detect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(SNA_NEIGHBORHOOD,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"^MT.|HILL$|SOUTH")) %&gt;% 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count(SNA_NEIGHBORHOOD, sort = TRUE)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13 x 2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SNA_NEIGHBORHOOD          n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EAST PRICE HILL        1348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WEST PRICE HILL        1197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COLLEGE HILL            755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MT. AIRY                563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MT. AUBURN              419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SOUTH FAIRMOUNT         374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BOND HILL               367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VILLAGES AT ROLL HILL   265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MT. WASHINGTON          254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LOWER PRICE HILL         98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11 MT. ADAMS                77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12 MT. LOOKOUT              62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13 SOUTH CUMMINSVILLE       53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738414" y="5123025"/>
            <a:ext cx="10616941" cy="1231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algn="ctr" hangingPunct="1">
              <a:buFontTx/>
              <a:buNone/>
            </a:pPr>
            <a:r>
              <a:rPr lang="en-US" b="1" dirty="0"/>
              <a:t>Alternatives</a:t>
            </a:r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403502"/>
              </p:ext>
            </p:extLst>
          </p:nvPr>
        </p:nvGraphicFramePr>
        <p:xfrm>
          <a:off x="673100" y="7198048"/>
          <a:ext cx="10588949" cy="4114800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2989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99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Characters</a:t>
                      </a:r>
                      <a:endParaRPr lang="en-US" sz="4000" b="1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Description</a:t>
                      </a:r>
                      <a:endParaRPr lang="en-US" sz="4000" b="1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string contains one</a:t>
                      </a:r>
                      <a:r>
                        <a:rPr lang="en-US" sz="4000" baseline="0" dirty="0">
                          <a:latin typeface="Lato Light" panose="020F0302020204030203" pitchFamily="34" charset="0"/>
                        </a:rPr>
                        <a:t> of these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[  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string contains any of these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[^</a:t>
                      </a:r>
                      <a:r>
                        <a:rPr lang="en-US" sz="4000" baseline="0" dirty="0">
                          <a:latin typeface="Lato Light" panose="020F0302020204030203" pitchFamily="34" charset="0"/>
                        </a:rPr>
                        <a:t>  ]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string</a:t>
                      </a:r>
                      <a:r>
                        <a:rPr lang="en-US" sz="4000" baseline="0" dirty="0">
                          <a:latin typeface="Lato Light" panose="020F0302020204030203" pitchFamily="34" charset="0"/>
                        </a:rPr>
                        <a:t> contains anything but these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[ - 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string</a:t>
                      </a:r>
                      <a:r>
                        <a:rPr lang="en-US" sz="4000" baseline="0" dirty="0">
                          <a:latin typeface="Lato Light" panose="020F0302020204030203" pitchFamily="34" charset="0"/>
                        </a:rPr>
                        <a:t> contains in range of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7130380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YOUR FIRST REGULAR EXPRESSION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1877869" y="3784600"/>
            <a:ext cx="12157787" cy="9584754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## look for suspect ages in double-digits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filter(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str_detect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(SUSPECT_AGE, "^[0-9]{2}")) %&gt;% 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count(SUSPECT_AGE)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6 x 2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SUSPECT_AGE     n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18-25        2652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26-30        1724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31-40        2031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41-50         899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51-60         418</a:t>
            </a:r>
          </a:p>
          <a:p>
            <a:pPr lvl="5" indent="55563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61-70         137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738414" y="4469883"/>
            <a:ext cx="10616941" cy="1231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algn="ctr" hangingPunct="1">
              <a:buFontTx/>
              <a:buNone/>
            </a:pPr>
            <a:r>
              <a:rPr lang="en-US" b="1" dirty="0"/>
              <a:t>Quantifiers</a:t>
            </a:r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645865"/>
              </p:ext>
            </p:extLst>
          </p:nvPr>
        </p:nvGraphicFramePr>
        <p:xfrm>
          <a:off x="673100" y="6544906"/>
          <a:ext cx="10588949" cy="4907280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2989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99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Characters</a:t>
                      </a:r>
                      <a:endParaRPr lang="en-US" sz="4000" b="1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Description</a:t>
                      </a:r>
                      <a:endParaRPr lang="en-US" sz="4000" b="1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a?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zero or 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a*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zero or more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a+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one or more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a{n}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exactly</a:t>
                      </a:r>
                      <a:r>
                        <a:rPr lang="en-US" sz="4000" baseline="0" dirty="0">
                          <a:latin typeface="Lato Light" panose="020F0302020204030203" pitchFamily="34" charset="0"/>
                        </a:rPr>
                        <a:t>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a{n,</a:t>
                      </a:r>
                      <a:r>
                        <a:rPr lang="en-US" sz="4000" baseline="0" dirty="0">
                          <a:latin typeface="Lato Light" panose="020F0302020204030203" pitchFamily="34" charset="0"/>
                        </a:rPr>
                        <a:t> }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b or</a:t>
                      </a:r>
                      <a:r>
                        <a:rPr lang="en-US" sz="4000" baseline="0" dirty="0">
                          <a:latin typeface="Lato Light" panose="020F0302020204030203" pitchFamily="34" charset="0"/>
                        </a:rPr>
                        <a:t> more</a:t>
                      </a:r>
                      <a:endParaRPr lang="en-US" sz="4000" dirty="0">
                        <a:latin typeface="Lato Light" panose="020F03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a{n, m}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>
                          <a:latin typeface="Lato Light" panose="020F0302020204030203" pitchFamily="34" charset="0"/>
                        </a:rPr>
                        <a:t>between n and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4110222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HUNGRY FOR MORE?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9045" y="3835400"/>
            <a:ext cx="10254343" cy="886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600" dirty="0">
                <a:hlinkClick r:id="rId2"/>
              </a:rPr>
              <a:t>https://stringr.tidyverse.org/articles/regular-expressions.html</a:t>
            </a:r>
            <a:endParaRPr lang="en-US" sz="6600" dirty="0"/>
          </a:p>
        </p:txBody>
      </p:sp>
      <p:pic>
        <p:nvPicPr>
          <p:cNvPr id="9218" name="Picture 2" descr="Image result for are you not entertain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2472" y="5038693"/>
            <a:ext cx="11491128" cy="6458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898394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/>
              <a:t>EXTRACTING CHARACTERS WITH </a:t>
            </a:r>
            <a:r>
              <a:rPr lang="en-US" sz="7200" cap="none" dirty="0" err="1">
                <a:latin typeface="Monaco" panose="020B0509030404040204" pitchFamily="49" charset="0"/>
              </a:rPr>
              <a:t>str_sub</a:t>
            </a:r>
            <a:r>
              <a:rPr lang="en-US" sz="7200" cap="none" dirty="0">
                <a:latin typeface="Monaco" panose="020B0509030404040204" pitchFamily="49" charset="0"/>
              </a:rPr>
              <a:t>()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1712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Extract location code with defined start/end positions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  transmute(LOCATION,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            </a:t>
            </a:r>
            <a:r>
              <a:rPr lang="en-US" sz="2400" dirty="0" err="1">
                <a:solidFill>
                  <a:schemeClr val="tx2">
                    <a:lumMod val="75000"/>
                  </a:schemeClr>
                </a:solidFill>
              </a:rPr>
              <a:t>location_code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tx2">
                    <a:lumMod val="75000"/>
                  </a:schemeClr>
                </a:solidFill>
              </a:rPr>
              <a:t>str_sub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(string = LOCATION,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                                    start = 1,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                                    end = 2))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21,153 x 2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LOCATION                     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location_code</a:t>
            </a: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&lt;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              &lt;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02-MULTI FAMILY              02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01-SINGLE FAMILY HOME        01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02-MULTI FAMILY APARTMENT    02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29-GAS STATION               29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47-STREET                    47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47-STREET                    47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47-STREET                    47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47-STREET                    47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38-VARIETY/CONVENIENCE STORE 38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02-MULTI FAMILY              02    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... with 21,143 more rows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26746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20000"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transmute(ZIP,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last_three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str_sub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(ZIP, -3))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21,153 x 2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 ZIP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last_three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dbl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1 45237 237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2 45206 206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3 45229 229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4 45225 225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5 45229 229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6 45202 202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7 45227 227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8 45202 202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9 45206 206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10 45220 220   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... with 21,143 more rows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4400" dirty="0"/>
              <a:t>Extract last three digits by counting backward from the last character</a:t>
            </a:r>
          </a:p>
        </p:txBody>
      </p:sp>
    </p:spTree>
    <p:extLst>
      <p:ext uri="{BB962C8B-B14F-4D97-AF65-F5344CB8AC3E}">
        <p14:creationId xmlns:p14="http://schemas.microsoft.com/office/powerpoint/2010/main" val="2079457409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/>
              <a:t>Data cleaning with </a:t>
            </a:r>
            <a:r>
              <a:rPr lang="en-US" sz="6000" cap="none" dirty="0" err="1">
                <a:latin typeface="Monaco" panose="020B0509030404040204" pitchFamily="49" charset="0"/>
              </a:rPr>
              <a:t>str_length</a:t>
            </a:r>
            <a:r>
              <a:rPr lang="en-US" sz="6000" cap="none" dirty="0">
                <a:latin typeface="Monaco" panose="020B0509030404040204" pitchFamily="49" charset="0"/>
              </a:rPr>
              <a:t>()</a:t>
            </a:r>
            <a:r>
              <a:rPr lang="en-US" sz="7200" dirty="0"/>
              <a:t> and </a:t>
            </a:r>
            <a:r>
              <a:rPr lang="en-US" sz="6000" cap="none" dirty="0" err="1">
                <a:latin typeface="Monaco" panose="020B0509030404040204" pitchFamily="49" charset="0"/>
              </a:rPr>
              <a:t>str_pad</a:t>
            </a:r>
            <a:r>
              <a:rPr lang="en-US" sz="6000" cap="none" dirty="0">
                <a:latin typeface="Monaco" panose="020B0509030404040204" pitchFamily="49" charset="0"/>
              </a:rPr>
              <a:t>()</a:t>
            </a:r>
            <a:endParaRPr lang="en-US" sz="7200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1712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str_length</a:t>
            </a:r>
            <a:r>
              <a:rPr lang="en-US" dirty="0"/>
              <a:t>() outputs the number of characters a string contains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crime %&gt;%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  transmute(ZIP = </a:t>
            </a:r>
            <a:r>
              <a:rPr lang="en-US" sz="2400" dirty="0" err="1">
                <a:solidFill>
                  <a:schemeClr val="tx2">
                    <a:lumMod val="75000"/>
                  </a:schemeClr>
                </a:solidFill>
              </a:rPr>
              <a:t>as.character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(ZIP),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            </a:t>
            </a:r>
            <a:r>
              <a:rPr lang="en-US" sz="2400" dirty="0" err="1">
                <a:solidFill>
                  <a:schemeClr val="tx2">
                    <a:lumMod val="75000"/>
                  </a:schemeClr>
                </a:solidFill>
              </a:rPr>
              <a:t>num_digits_zip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tx2">
                    <a:lumMod val="75000"/>
                  </a:schemeClr>
                </a:solidFill>
              </a:rPr>
              <a:t>str_length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(ZIP))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21,153 x 2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ZIP   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num_digits_zip</a:t>
            </a: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&lt;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&lt;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1 45237              5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2 45206              5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3 45229              5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4 45225              5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5 45229              5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6 45202              5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7 45227              5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8 45202              5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9 45206              5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10 45220              5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... with 21,143 more rows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26746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transmute(ZIP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as.character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(ZIP),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num_digits_zip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str_length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(ZIP),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fixed_zip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str_pad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(string = ZIP,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width = 5,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side = "right",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pad = "X"))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filter(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num_digits_zip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&lt; 5)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ZIP  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num_digits_zip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fixed_zip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1 452                3 452XX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33                 2 33XXX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33                 2 33XXX   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33                 2 33XXX 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4400" dirty="0" err="1"/>
              <a:t>str_pad</a:t>
            </a:r>
            <a:r>
              <a:rPr lang="en-US" sz="4400" dirty="0"/>
              <a:t>() example: right-pad to fill in empty digits with </a:t>
            </a:r>
            <a:r>
              <a:rPr lang="en-US" sz="4400" dirty="0" err="1"/>
              <a:t>Xs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251468810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Your turn!</a:t>
            </a:r>
            <a:endParaRPr dirty="0"/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3375501"/>
            <a:ext cx="23753530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 fontScale="92500" lnSpcReduction="20000"/>
          </a:bodyPr>
          <a:lstStyle/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fill in the blanks!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select a few variables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select(HOUR_FROM, ZIP)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change </a:t>
            </a:r>
            <a:r>
              <a:rPr lang="en-US" dirty="0" err="1">
                <a:solidFill>
                  <a:srgbClr val="00B050"/>
                </a:solidFill>
              </a:rPr>
              <a:t>hour_from</a:t>
            </a:r>
            <a:r>
              <a:rPr lang="en-US" dirty="0">
                <a:solidFill>
                  <a:srgbClr val="00B050"/>
                </a:solidFill>
              </a:rPr>
              <a:t> to a character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HOUR_FROM = as._________(HOUR_FROM),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left-pad zeroes to create 24-hour time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HOUR_FROM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str_pad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(string = HOUR_FROM,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width = ___,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side = "____",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pad = "___"),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change zip to a character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ZIP = _________________,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make if-then statement to right-pad zip codes less than 5 digits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ZIP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if_else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  # check the condition for the </a:t>
            </a:r>
            <a:r>
              <a:rPr lang="en-US" dirty="0" err="1">
                <a:solidFill>
                  <a:srgbClr val="00B050"/>
                </a:solidFill>
              </a:rPr>
              <a:t>if_else</a:t>
            </a:r>
            <a:r>
              <a:rPr lang="en-US" dirty="0">
                <a:solidFill>
                  <a:srgbClr val="00B050"/>
                </a:solidFill>
              </a:rPr>
              <a:t> function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condition = ___________(ZIP) &lt; ___,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  # if less than 5 digits, right-pad an X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true = ____________________________,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  # otherwise keep the zip code as-is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false = ZIP)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59975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what is tidy data?"/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Lato Light" panose="020F0302020204030203" pitchFamily="34" charset="0"/>
              </a:rPr>
              <a:t>What Is the </a:t>
            </a:r>
            <a:r>
              <a:rPr lang="en-US" dirty="0" err="1">
                <a:latin typeface="Lato Light" panose="020F0302020204030203" pitchFamily="34" charset="0"/>
              </a:rPr>
              <a:t>Tidyverse</a:t>
            </a:r>
            <a:r>
              <a:rPr lang="en-US" dirty="0">
                <a:latin typeface="Lato Light" panose="020F0302020204030203" pitchFamily="34" charset="0"/>
              </a:rPr>
              <a:t>?</a:t>
            </a:r>
            <a:endParaRPr dirty="0">
              <a:latin typeface="Lato Light" panose="020F030202020403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871" y="5761892"/>
            <a:ext cx="9776313" cy="67758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2383" y="6004169"/>
            <a:ext cx="11131217" cy="4601308"/>
          </a:xfrm>
          <a:prstGeom prst="rect">
            <a:avLst/>
          </a:prstGeom>
        </p:spPr>
      </p:pic>
      <p:sp>
        <p:nvSpPr>
          <p:cNvPr id="8" name="You learned four key tidyr functions that allow you to solve the vast majority of your data tidying challenges:…"/>
          <p:cNvSpPr txBox="1"/>
          <p:nvPr/>
        </p:nvSpPr>
        <p:spPr>
          <a:xfrm>
            <a:off x="1264807" y="3842883"/>
            <a:ext cx="10528607" cy="1643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457200">
              <a:tabLst>
                <a:tab pos="139700" algn="l"/>
                <a:tab pos="457200" algn="l"/>
              </a:tabLst>
              <a:defRPr sz="4900">
                <a:solidFill>
                  <a:srgbClr val="5A5F5E"/>
                </a:solidFill>
              </a:defRPr>
            </a:pPr>
            <a:r>
              <a:rPr lang="en-US" dirty="0">
                <a:latin typeface="Lato Light" panose="020F0302020204030203" pitchFamily="34" charset="0"/>
              </a:rPr>
              <a:t>An opinionated collection of packages…</a:t>
            </a:r>
            <a:endParaRPr dirty="0">
              <a:latin typeface="Lato Light" panose="020F0302020204030203" pitchFamily="34" charset="0"/>
            </a:endParaRPr>
          </a:p>
        </p:txBody>
      </p:sp>
      <p:sp>
        <p:nvSpPr>
          <p:cNvPr id="9" name="You learned four key tidyr functions that allow you to solve the vast majority of your data tidying challenges:…"/>
          <p:cNvSpPr txBox="1"/>
          <p:nvPr/>
        </p:nvSpPr>
        <p:spPr>
          <a:xfrm>
            <a:off x="13820224" y="3842883"/>
            <a:ext cx="9903376" cy="1643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457200">
              <a:tabLst>
                <a:tab pos="139700" algn="l"/>
                <a:tab pos="457200" algn="l"/>
              </a:tabLst>
              <a:defRPr sz="4900">
                <a:solidFill>
                  <a:srgbClr val="5A5F5E"/>
                </a:solidFill>
              </a:defRPr>
            </a:pPr>
            <a:r>
              <a:rPr lang="en-US" dirty="0">
                <a:latin typeface="Lato Light" panose="020F0302020204030203" pitchFamily="34" charset="0"/>
              </a:rPr>
              <a:t>designed to simplify data analysis.</a:t>
            </a:r>
            <a:endParaRPr dirty="0">
              <a:latin typeface="Lato Light" panose="020F03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521268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Solution</a:t>
            </a:r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3375501"/>
            <a:ext cx="23753530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 fontScale="92500" lnSpcReduction="20000"/>
          </a:bodyPr>
          <a:lstStyle/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fill in the blanks!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crime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select a few variables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select(HOUR_FROM, ZIP) %&gt;% 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mutate(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change </a:t>
            </a:r>
            <a:r>
              <a:rPr lang="en-US" dirty="0" err="1">
                <a:solidFill>
                  <a:srgbClr val="00B050"/>
                </a:solidFill>
              </a:rPr>
              <a:t>hour_from</a:t>
            </a:r>
            <a:r>
              <a:rPr lang="en-US" dirty="0">
                <a:solidFill>
                  <a:srgbClr val="00B050"/>
                </a:solidFill>
              </a:rPr>
              <a:t> to a character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HOUR_FROM = </a:t>
            </a:r>
            <a:r>
              <a:rPr lang="en-US" dirty="0" err="1"/>
              <a:t>as.character</a:t>
            </a:r>
            <a:r>
              <a:rPr lang="en-US" dirty="0"/>
              <a:t>(HOUR_FROM),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left-pad zeroes to create 24-hour time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HOUR_FROM = </a:t>
            </a:r>
            <a:r>
              <a:rPr lang="en-US" dirty="0" err="1"/>
              <a:t>str_pad</a:t>
            </a:r>
            <a:r>
              <a:rPr lang="en-US" dirty="0"/>
              <a:t>(string = HOUR_FROM,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                    width = 4,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                    side = "left",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                    pad = "0"),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change zip to a character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ZIP = </a:t>
            </a:r>
            <a:r>
              <a:rPr lang="en-US" dirty="0" err="1"/>
              <a:t>as.character</a:t>
            </a:r>
            <a:r>
              <a:rPr lang="en-US" dirty="0"/>
              <a:t>(ZIP),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make if-then statement to right-pad zip codes less than 5 digits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ZIP = </a:t>
            </a:r>
            <a:r>
              <a:rPr lang="en-US" dirty="0" err="1"/>
              <a:t>if_else</a:t>
            </a:r>
            <a:r>
              <a:rPr lang="en-US" dirty="0"/>
              <a:t>(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  # check the condition for the </a:t>
            </a:r>
            <a:r>
              <a:rPr lang="en-US" dirty="0" err="1">
                <a:solidFill>
                  <a:srgbClr val="00B050"/>
                </a:solidFill>
              </a:rPr>
              <a:t>if_else</a:t>
            </a:r>
            <a:r>
              <a:rPr lang="en-US" dirty="0">
                <a:solidFill>
                  <a:srgbClr val="00B050"/>
                </a:solidFill>
              </a:rPr>
              <a:t> function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  condition = </a:t>
            </a:r>
            <a:r>
              <a:rPr lang="en-US" dirty="0" err="1"/>
              <a:t>str_length</a:t>
            </a:r>
            <a:r>
              <a:rPr lang="en-US" dirty="0"/>
              <a:t>(ZIP) &lt; 5,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  # if less than 5 digits, right-pad an X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  true = </a:t>
            </a:r>
            <a:r>
              <a:rPr lang="en-US" dirty="0" err="1"/>
              <a:t>str_pad</a:t>
            </a:r>
            <a:r>
              <a:rPr lang="en-US" dirty="0"/>
              <a:t>(ZIP, 5, "right", "X"),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  # otherwise keep the zip code as-is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    false = ZIP)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  )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293967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22196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8000" dirty="0"/>
              <a:t>OTHER USEFUL FUNCTIONS FROM </a:t>
            </a:r>
            <a:r>
              <a:rPr lang="en-US" sz="8000" cap="none" dirty="0" err="1">
                <a:latin typeface="Monaco" panose="020B0509030404040204" pitchFamily="49" charset="0"/>
              </a:rPr>
              <a:t>stringr</a:t>
            </a:r>
            <a:endParaRPr sz="8000" cap="none" dirty="0">
              <a:latin typeface="Monaco" panose="020B0509030404040204" pitchFamily="49" charset="0"/>
            </a:endParaRPr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2425959"/>
            <a:ext cx="23753530" cy="11197387"/>
          </a:xfrm>
          <a:prstGeom prst="rect">
            <a:avLst/>
          </a:prstGeom>
          <a:solidFill>
            <a:srgbClr val="E5E5E5"/>
          </a:solidFill>
        </p:spPr>
        <p:txBody>
          <a:bodyPr>
            <a:normAutofit/>
          </a:bodyPr>
          <a:lstStyle/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rgbClr val="00B050"/>
                </a:solidFill>
              </a:rPr>
              <a:t># a lame example vector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x &lt;- c("VEG SOUP", " MIXED VEG/VEG MEDLEY", "</a:t>
            </a: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bAd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4 </a:t>
            </a: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VeG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")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sz="4000" dirty="0">
              <a:solidFill>
                <a:schemeClr val="tx2">
                  <a:lumMod val="75000"/>
                </a:schemeClr>
              </a:solidFill>
            </a:endParaRP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rgbClr val="00B050"/>
                </a:solidFill>
              </a:rPr>
              <a:t>## </a:t>
            </a:r>
            <a:r>
              <a:rPr lang="en-US" sz="4000" dirty="0" err="1">
                <a:solidFill>
                  <a:srgbClr val="00B050"/>
                </a:solidFill>
              </a:rPr>
              <a:t>str_to_lower</a:t>
            </a:r>
            <a:r>
              <a:rPr lang="en-US" sz="4000" dirty="0">
                <a:solidFill>
                  <a:srgbClr val="00B050"/>
                </a:solidFill>
              </a:rPr>
              <a:t>()--there is also </a:t>
            </a:r>
            <a:r>
              <a:rPr lang="en-US" sz="4000" dirty="0" err="1">
                <a:solidFill>
                  <a:srgbClr val="00B050"/>
                </a:solidFill>
              </a:rPr>
              <a:t>str_to_upper</a:t>
            </a:r>
            <a:r>
              <a:rPr lang="en-US" sz="4000" dirty="0">
                <a:solidFill>
                  <a:srgbClr val="00B050"/>
                </a:solidFill>
              </a:rPr>
              <a:t>() and </a:t>
            </a:r>
            <a:r>
              <a:rPr lang="en-US" sz="4000" dirty="0" err="1">
                <a:solidFill>
                  <a:srgbClr val="00B050"/>
                </a:solidFill>
              </a:rPr>
              <a:t>str_to_title</a:t>
            </a:r>
            <a:r>
              <a:rPr lang="en-US" sz="4000" dirty="0">
                <a:solidFill>
                  <a:srgbClr val="00B050"/>
                </a:solidFill>
              </a:rPr>
              <a:t>()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str_to_lower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(x)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nn-NO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"veg soup"              " mexed veg/veg medley" "bad name 4 veg " </a:t>
            </a:r>
            <a:endParaRPr lang="en-US" sz="4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sz="4000" dirty="0">
              <a:solidFill>
                <a:schemeClr val="tx2">
                  <a:lumMod val="75000"/>
                </a:schemeClr>
              </a:solidFill>
            </a:endParaRP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rgbClr val="00B050"/>
                </a:solidFill>
              </a:rPr>
              <a:t>## </a:t>
            </a:r>
            <a:r>
              <a:rPr lang="en-US" sz="4000" dirty="0" err="1">
                <a:solidFill>
                  <a:srgbClr val="00B050"/>
                </a:solidFill>
              </a:rPr>
              <a:t>str_trim</a:t>
            </a:r>
            <a:r>
              <a:rPr lang="en-US" sz="4000" dirty="0">
                <a:solidFill>
                  <a:srgbClr val="00B050"/>
                </a:solidFill>
              </a:rPr>
              <a:t> removes whitespace from the side(s) you specify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str_trim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(x)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nn-NO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"VEG SOUP"             "MEXED VEG/VEG MEDLEY" "bAd NaMe 4 VeG" </a:t>
            </a:r>
            <a:endParaRPr sz="4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7118873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479489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8000" dirty="0"/>
              <a:t>OTHER USEFUL FUNCTIONS FROM </a:t>
            </a:r>
            <a:r>
              <a:rPr lang="en-US" sz="8000" cap="none" dirty="0" err="1">
                <a:latin typeface="Monaco" panose="020B0509030404040204" pitchFamily="49" charset="0"/>
              </a:rPr>
              <a:t>stringr</a:t>
            </a:r>
            <a:br>
              <a:rPr lang="en-US" sz="8000" cap="none" dirty="0">
                <a:latin typeface="Monaco" panose="020B0509030404040204" pitchFamily="49" charset="0"/>
              </a:rPr>
            </a:br>
            <a:br>
              <a:rPr lang="en-US" sz="8000" cap="none" dirty="0">
                <a:latin typeface="Monaco" panose="020B0509030404040204" pitchFamily="49" charset="0"/>
              </a:rPr>
            </a:br>
            <a:r>
              <a:rPr lang="en-US" sz="8000" cap="none" dirty="0"/>
              <a:t>Replacing patterns</a:t>
            </a:r>
            <a:endParaRPr sz="8000" cap="none" dirty="0">
              <a:latin typeface="Monaco" panose="020B0509030404040204" pitchFamily="49" charset="0"/>
            </a:endParaRPr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5225143"/>
            <a:ext cx="23753530" cy="8398203"/>
          </a:xfrm>
          <a:prstGeom prst="rect">
            <a:avLst/>
          </a:prstGeom>
          <a:solidFill>
            <a:srgbClr val="E5E5E5"/>
          </a:solidFill>
        </p:spPr>
        <p:txBody>
          <a:bodyPr>
            <a:normAutofit fontScale="92500" lnSpcReduction="20000"/>
          </a:bodyPr>
          <a:lstStyle/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rgbClr val="00B050"/>
                </a:solidFill>
              </a:rPr>
              <a:t># same lame example vector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x &lt;- c("VEG SOUP", " MIXED VEG/VEG MEDLEY", "</a:t>
            </a: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bAd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NaMe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4 </a:t>
            </a: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VeG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")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sz="4000" dirty="0">
              <a:solidFill>
                <a:schemeClr val="tx2">
                  <a:lumMod val="75000"/>
                </a:schemeClr>
              </a:solidFill>
            </a:endParaRP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rgbClr val="00B050"/>
                </a:solidFill>
              </a:rPr>
              <a:t>## </a:t>
            </a:r>
            <a:r>
              <a:rPr lang="en-US" sz="4000" dirty="0" err="1">
                <a:solidFill>
                  <a:srgbClr val="00B050"/>
                </a:solidFill>
              </a:rPr>
              <a:t>str_replace</a:t>
            </a:r>
            <a:r>
              <a:rPr lang="en-US" sz="4000" dirty="0">
                <a:solidFill>
                  <a:srgbClr val="00B050"/>
                </a:solidFill>
              </a:rPr>
              <a:t> replaces the first matched pattern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str_replace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(x,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           pattern = "VEG",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           replacement = "VEGETABLE")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nn-NO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"VEGETABLE SOUP"  " MIXED VEGETABLE/VEG MEDLEY" "bAd NaMe 4 VeG " </a:t>
            </a:r>
            <a:endParaRPr lang="en-US" sz="4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sz="4000" dirty="0">
              <a:solidFill>
                <a:srgbClr val="00B050"/>
              </a:solidFill>
            </a:endParaRP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rgbClr val="00B050"/>
                </a:solidFill>
              </a:rPr>
              <a:t># </a:t>
            </a:r>
            <a:r>
              <a:rPr lang="en-US" sz="4000" dirty="0" err="1">
                <a:solidFill>
                  <a:srgbClr val="00B050"/>
                </a:solidFill>
              </a:rPr>
              <a:t>str_replace_all</a:t>
            </a:r>
            <a:r>
              <a:rPr lang="en-US" sz="4000" dirty="0">
                <a:solidFill>
                  <a:srgbClr val="00B050"/>
                </a:solidFill>
              </a:rPr>
              <a:t> replaces all matched patterns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 err="1">
                <a:solidFill>
                  <a:schemeClr val="tx2">
                    <a:lumMod val="75000"/>
                  </a:schemeClr>
                </a:solidFill>
              </a:rPr>
              <a:t>str_replace_all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(x,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               pattern = "VEG",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               replacement = "VEGETABLE")</a:t>
            </a:r>
          </a:p>
          <a:p>
            <a:pPr marL="0" lvl="5" indent="114300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nn-NO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"VEGETABLE SOUP" " MIXED VEGETABLE/VEGETABLE MEDLEY" "bAd NaMe 4 VeG " </a:t>
            </a:r>
            <a:endParaRPr sz="4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0087049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INFORMATION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889775" y="7644604"/>
            <a:ext cx="8004114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ato Light" panose="020F0302020204030203" pitchFamily="34" charset="0"/>
                <a:hlinkClick r:id="rId2"/>
              </a:rPr>
              <a:t>https://stringr.tidyverse.org/</a:t>
            </a:r>
            <a:endParaRPr lang="en-US" dirty="0">
              <a:latin typeface="Lato Light" panose="020F0302020204030203" pitchFamily="34" charset="0"/>
            </a:endParaRPr>
          </a:p>
        </p:txBody>
      </p:sp>
      <p:pic>
        <p:nvPicPr>
          <p:cNvPr id="6" name="Picture 5" descr="stringr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0616" y="2935627"/>
            <a:ext cx="8869680" cy="102797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5506244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1400" y="2662578"/>
            <a:ext cx="9339763" cy="108258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BONUS: Paste strings with </a:t>
            </a:r>
            <a:r>
              <a:rPr lang="en-US" sz="8800" cap="none" dirty="0">
                <a:latin typeface="Monaco" panose="020B0509030404040204" pitchFamily="49" charset="0"/>
              </a:rPr>
              <a:t>glue</a:t>
            </a:r>
            <a:endParaRPr lang="en-US" cap="none" dirty="0">
              <a:latin typeface="Monaco" panose="020B05090304040402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73100" y="11964677"/>
            <a:ext cx="7316426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ato Light" panose="020F0302020204030203" pitchFamily="34" charset="0"/>
                <a:hlinkClick r:id="rId3"/>
              </a:rPr>
              <a:t>https://glue.tidyverse.org/</a:t>
            </a:r>
            <a:endParaRPr lang="en-US" dirty="0">
              <a:latin typeface="Lato Light" panose="020F030202020403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3100" y="3884391"/>
            <a:ext cx="10001120" cy="24109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Lato Light" panose="020F0302020204030203" pitchFamily="34" charset="0"/>
                <a:sym typeface="Gill Sans Light"/>
              </a:rPr>
              <a:t>Love pasting strings but hate dealing with variables inside strings?  Check out the glue package!</a:t>
            </a:r>
          </a:p>
        </p:txBody>
      </p:sp>
    </p:spTree>
    <p:extLst>
      <p:ext uri="{BB962C8B-B14F-4D97-AF65-F5344CB8AC3E}">
        <p14:creationId xmlns:p14="http://schemas.microsoft.com/office/powerpoint/2010/main" val="1369308746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5F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utating joi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02/ FACTORS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8350" y="790672"/>
            <a:ext cx="10457972" cy="1212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767772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care about factors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1784" y="6185509"/>
            <a:ext cx="7406640" cy="41643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787740"/>
            <a:ext cx="14538960" cy="6959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77753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factors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Factors are a useful data structure, particularly for modeling and visualizations, because they control the order of levels</a:t>
            </a:r>
          </a:p>
          <a:p>
            <a:r>
              <a:rPr lang="en-US" dirty="0"/>
              <a:t>Working with factors in Base R can be frustrating because of syntax inconsistencies and a handful of missing tools</a:t>
            </a:r>
          </a:p>
          <a:p>
            <a:r>
              <a:rPr lang="en-US" dirty="0"/>
              <a:t>The </a:t>
            </a:r>
            <a:r>
              <a:rPr lang="en-US" sz="4400" dirty="0" err="1">
                <a:latin typeface="Monaco" panose="020B0509030404040204" pitchFamily="49" charset="0"/>
              </a:rPr>
              <a:t>forcats</a:t>
            </a:r>
            <a:r>
              <a:rPr lang="en-US" dirty="0"/>
              <a:t> package allows you to modify factors with minimal pain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2219" y="3657170"/>
            <a:ext cx="7955280" cy="922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12418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228496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8800" dirty="0"/>
              <a:t>How R represents and stores factors</a:t>
            </a:r>
            <a:endParaRPr sz="8800" cap="none" dirty="0">
              <a:latin typeface="Monaco" panose="020B0509030404040204" pitchFamily="49" charset="0"/>
            </a:endParaRPr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673100" y="6503432"/>
            <a:ext cx="23080430" cy="1520895"/>
          </a:xfrm>
          <a:prstGeom prst="rect">
            <a:avLst/>
          </a:prstGeom>
          <a:solidFill>
            <a:srgbClr val="E5E5E5"/>
          </a:solidFill>
        </p:spPr>
        <p:txBody>
          <a:bodyPr>
            <a:normAutofit/>
          </a:bodyPr>
          <a:lstStyle/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(eyes &lt;- base::factor(x = c("blue", "green", "green"),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75000"/>
                  </a:schemeClr>
                </a:solidFill>
              </a:rPr>
              <a:t>                      levels = c("blue", "brown", "green")))</a:t>
            </a:r>
            <a:endParaRPr sz="4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3100" y="3837748"/>
            <a:ext cx="23050500" cy="24109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Lato Light" panose="020F0302020204030203" pitchFamily="34" charset="0"/>
                <a:sym typeface="Gill Sans Light"/>
              </a:rPr>
              <a:t>Factors: R’s representation</a:t>
            </a:r>
            <a:r>
              <a:rPr kumimoji="0" lang="en-US" sz="5000" b="0" i="0" u="none" strike="noStrike" cap="none" spc="0" normalizeH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Lato Light" panose="020F0302020204030203" pitchFamily="34" charset="0"/>
                <a:sym typeface="Gill Sans Light"/>
              </a:rPr>
              <a:t> of categorical data.  Consists of:</a:t>
            </a: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baseline="0" dirty="0">
                <a:latin typeface="Lato Light" panose="020F0302020204030203" pitchFamily="34" charset="0"/>
              </a:rPr>
              <a:t>A</a:t>
            </a:r>
            <a:r>
              <a:rPr lang="en-US" dirty="0">
                <a:latin typeface="Lato Light" panose="020F0302020204030203" pitchFamily="34" charset="0"/>
              </a:rPr>
              <a:t> set of discrete values</a:t>
            </a:r>
          </a:p>
          <a:p>
            <a:pPr marL="685800" marR="0" indent="-6858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Lato Light" panose="020F0302020204030203" pitchFamily="34" charset="0"/>
                <a:sym typeface="Gill Sans Light"/>
              </a:rPr>
              <a:t>An</a:t>
            </a:r>
            <a:r>
              <a:rPr kumimoji="0" lang="en-US" sz="5000" b="0" i="0" u="none" strike="noStrike" cap="none" spc="0" normalizeH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Lato Light" panose="020F0302020204030203" pitchFamily="34" charset="0"/>
                <a:sym typeface="Gill Sans Light"/>
              </a:rPr>
              <a:t> ordered set of valid levels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535353"/>
              </a:solidFill>
              <a:effectLst/>
              <a:uFillTx/>
              <a:latin typeface="Lato Light" panose="020F0302020204030203" pitchFamily="34" charset="0"/>
              <a:sym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3100" y="8544708"/>
            <a:ext cx="2305050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Lato Light" panose="020F0302020204030203" pitchFamily="34" charset="0"/>
                <a:sym typeface="Gill Sans Light"/>
              </a:rPr>
              <a:t>Stored as an integer vector with a levels attribute</a:t>
            </a:r>
          </a:p>
        </p:txBody>
      </p:sp>
      <p:sp>
        <p:nvSpPr>
          <p:cNvPr id="6" name="# problem 1…"/>
          <p:cNvSpPr txBox="1">
            <a:spLocks/>
          </p:cNvSpPr>
          <p:nvPr/>
        </p:nvSpPr>
        <p:spPr>
          <a:xfrm>
            <a:off x="673100" y="9657178"/>
            <a:ext cx="23080430" cy="2920487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736600" marR="0" indent="-736600" algn="l" defTabSz="825500" rtl="0" latinLnBrk="0">
              <a:lnSpc>
                <a:spcPct val="12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64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473200" marR="0" indent="-736600" algn="l" defTabSz="825500" rtl="0" latinLnBrk="0">
              <a:lnSpc>
                <a:spcPct val="12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64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2209800" marR="0" indent="-736600" algn="l" defTabSz="825500" rtl="0" latinLnBrk="0">
              <a:lnSpc>
                <a:spcPct val="12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64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946400" marR="0" indent="-736600" algn="l" defTabSz="825500" rtl="0" latinLnBrk="0">
              <a:lnSpc>
                <a:spcPct val="12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64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3683000" marR="0" indent="-736600" algn="l" defTabSz="825500" rtl="0" latinLnBrk="0">
              <a:lnSpc>
                <a:spcPct val="120000"/>
              </a:lnSpc>
              <a:spcBef>
                <a:spcPts val="65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64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lvl="5" indent="0" defTabSz="457200" hangingPunct="1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 err="1">
                <a:solidFill>
                  <a:schemeClr val="tx2">
                    <a:lumMod val="75000"/>
                  </a:schemeClr>
                </a:solidFill>
                <a:latin typeface="Monaco"/>
                <a:ea typeface="Monaco"/>
                <a:cs typeface="Monaco"/>
                <a:sym typeface="Monaco"/>
              </a:rPr>
              <a:t>unclass</a:t>
            </a:r>
            <a:r>
              <a:rPr lang="en-US" sz="4000" dirty="0">
                <a:solidFill>
                  <a:schemeClr val="tx2">
                    <a:lumMod val="75000"/>
                  </a:schemeClr>
                </a:solidFill>
                <a:latin typeface="Monaco"/>
                <a:ea typeface="Monaco"/>
                <a:cs typeface="Monaco"/>
                <a:sym typeface="Monaco"/>
              </a:rPr>
              <a:t>(eyes)</a:t>
            </a:r>
          </a:p>
          <a:p>
            <a:pPr marL="0" lvl="5" indent="0" defTabSz="457200" hangingPunct="1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  <a:latin typeface="Monaco"/>
                <a:ea typeface="Monaco"/>
                <a:cs typeface="Monaco"/>
                <a:sym typeface="Monaco"/>
              </a:rPr>
              <a:t>[1] 1 3 3</a:t>
            </a:r>
          </a:p>
          <a:p>
            <a:pPr marL="0" lvl="5" indent="0" defTabSz="457200" hangingPunct="1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onaco"/>
                <a:ea typeface="Monaco"/>
                <a:cs typeface="Monaco"/>
                <a:sym typeface="Monaco"/>
              </a:rPr>
              <a:t>attr</a:t>
            </a: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  <a:latin typeface="Monaco"/>
                <a:ea typeface="Monaco"/>
                <a:cs typeface="Monaco"/>
                <a:sym typeface="Monaco"/>
              </a:rPr>
              <a:t>(,"levels")</a:t>
            </a:r>
          </a:p>
          <a:p>
            <a:pPr marL="0" lvl="5" indent="0" defTabSz="457200" hangingPunct="1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  <a:latin typeface="Monaco"/>
                <a:ea typeface="Monaco"/>
                <a:cs typeface="Monaco"/>
                <a:sym typeface="Monaco"/>
              </a:rPr>
              <a:t>[1] "blue"  "brown" "green"</a:t>
            </a:r>
          </a:p>
        </p:txBody>
      </p:sp>
    </p:spTree>
    <p:extLst>
      <p:ext uri="{BB962C8B-B14F-4D97-AF65-F5344CB8AC3E}">
        <p14:creationId xmlns:p14="http://schemas.microsoft.com/office/powerpoint/2010/main" val="2718305343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cap="none" dirty="0" err="1">
                <a:latin typeface="Monaco" panose="020B0509030404040204" pitchFamily="49" charset="0"/>
              </a:rPr>
              <a:t>forcats</a:t>
            </a:r>
            <a:r>
              <a:rPr lang="en-US" sz="7200" dirty="0"/>
              <a:t> </a:t>
            </a:r>
            <a:r>
              <a:rPr lang="en-US" sz="8800" dirty="0"/>
              <a:t>functions and common tasks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0598280" cy="886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5400" dirty="0"/>
              <a:t>All </a:t>
            </a:r>
            <a:r>
              <a:rPr lang="en-US" sz="5400" dirty="0" err="1">
                <a:latin typeface="Monaco" panose="020B0509030404040204" pitchFamily="49" charset="0"/>
              </a:rPr>
              <a:t>forcats</a:t>
            </a:r>
            <a:r>
              <a:rPr lang="en-US" sz="5400" dirty="0"/>
              <a:t> functions start with </a:t>
            </a:r>
            <a:r>
              <a:rPr lang="en-US" sz="5400" dirty="0" err="1">
                <a:latin typeface="Monaco" panose="020B0509030404040204" pitchFamily="49" charset="0"/>
              </a:rPr>
              <a:t>fct</a:t>
            </a:r>
            <a:r>
              <a:rPr lang="en-US" sz="5400" dirty="0">
                <a:latin typeface="Monaco" panose="020B0509030404040204" pitchFamily="49" charset="0"/>
              </a:rPr>
              <a:t>_</a:t>
            </a:r>
          </a:p>
          <a:p>
            <a:r>
              <a:rPr lang="en-US" sz="4800" dirty="0" err="1">
                <a:latin typeface="Monaco" panose="020B0509030404040204" pitchFamily="49" charset="0"/>
              </a:rPr>
              <a:t>fct_</a:t>
            </a:r>
            <a:r>
              <a:rPr lang="en-US" sz="4800" dirty="0" err="1">
                <a:solidFill>
                  <a:srgbClr val="0070C0"/>
                </a:solidFill>
                <a:latin typeface="Monaco" panose="020B0509030404040204" pitchFamily="49" charset="0"/>
              </a:rPr>
              <a:t>relevel</a:t>
            </a:r>
            <a:r>
              <a:rPr lang="en-US" sz="4800" dirty="0">
                <a:solidFill>
                  <a:srgbClr val="0070C0"/>
                </a:solidFill>
                <a:latin typeface="Monaco" panose="020B0509030404040204" pitchFamily="49" charset="0"/>
              </a:rPr>
              <a:t>()</a:t>
            </a:r>
          </a:p>
          <a:p>
            <a:r>
              <a:rPr lang="en-US" sz="4800" dirty="0" err="1">
                <a:latin typeface="Monaco" panose="020B0509030404040204" pitchFamily="49" charset="0"/>
              </a:rPr>
              <a:t>fct_</a:t>
            </a:r>
            <a:r>
              <a:rPr lang="en-US" sz="4800" dirty="0" err="1">
                <a:solidFill>
                  <a:srgbClr val="0070C0"/>
                </a:solidFill>
                <a:latin typeface="Monaco" panose="020B0509030404040204" pitchFamily="49" charset="0"/>
              </a:rPr>
              <a:t>recode</a:t>
            </a:r>
            <a:r>
              <a:rPr lang="en-US" sz="4800" dirty="0">
                <a:solidFill>
                  <a:srgbClr val="0070C0"/>
                </a:solidFill>
                <a:latin typeface="Monaco" panose="020B0509030404040204" pitchFamily="49" charset="0"/>
              </a:rPr>
              <a:t>()</a:t>
            </a:r>
          </a:p>
          <a:p>
            <a:r>
              <a:rPr lang="en-US" sz="4800" dirty="0" err="1">
                <a:latin typeface="Monaco" panose="020B0509030404040204" pitchFamily="49" charset="0"/>
              </a:rPr>
              <a:t>fct_</a:t>
            </a:r>
            <a:r>
              <a:rPr lang="en-US" sz="4800" dirty="0" err="1">
                <a:solidFill>
                  <a:srgbClr val="0070C0"/>
                </a:solidFill>
                <a:latin typeface="Monaco" panose="020B0509030404040204" pitchFamily="49" charset="0"/>
              </a:rPr>
              <a:t>collapse</a:t>
            </a:r>
            <a:r>
              <a:rPr lang="en-US" sz="4800" dirty="0">
                <a:solidFill>
                  <a:srgbClr val="0070C0"/>
                </a:solidFill>
                <a:latin typeface="Monaco" panose="020B0509030404040204" pitchFamily="49" charset="0"/>
              </a:rPr>
              <a:t>()</a:t>
            </a:r>
          </a:p>
          <a:p>
            <a:r>
              <a:rPr lang="en-US" sz="4800" dirty="0" err="1">
                <a:latin typeface="Monaco" panose="020B0509030404040204" pitchFamily="49" charset="0"/>
              </a:rPr>
              <a:t>fct_</a:t>
            </a:r>
            <a:r>
              <a:rPr lang="en-US" sz="4800" dirty="0" err="1">
                <a:solidFill>
                  <a:srgbClr val="0070C0"/>
                </a:solidFill>
                <a:latin typeface="Monaco" panose="020B0509030404040204" pitchFamily="49" charset="0"/>
              </a:rPr>
              <a:t>unique</a:t>
            </a:r>
            <a:r>
              <a:rPr lang="en-US" sz="4800" dirty="0">
                <a:solidFill>
                  <a:srgbClr val="0070C0"/>
                </a:solidFill>
                <a:latin typeface="Monaco" panose="020B0509030404040204" pitchFamily="49" charset="0"/>
              </a:rPr>
              <a:t>()</a:t>
            </a:r>
          </a:p>
          <a:p>
            <a:pPr marL="0" indent="0">
              <a:buNone/>
            </a:pPr>
            <a:endParaRPr lang="en-US" sz="4800" dirty="0">
              <a:solidFill>
                <a:srgbClr val="0070C0"/>
              </a:solidFill>
              <a:latin typeface="Monaco" panose="020B0509030404040204" pitchFamily="49" charset="0"/>
            </a:endParaRP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13125320" y="3835400"/>
            <a:ext cx="1059828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13106659" y="3784600"/>
            <a:ext cx="1059828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Common tasks we’re covering</a:t>
            </a:r>
          </a:p>
          <a:p>
            <a:pPr hangingPunct="1"/>
            <a:r>
              <a:rPr lang="en-US" dirty="0"/>
              <a:t>Reorder levels</a:t>
            </a:r>
          </a:p>
          <a:p>
            <a:pPr hangingPunct="1"/>
            <a:r>
              <a:rPr lang="en-US" dirty="0"/>
              <a:t>Recode levels</a:t>
            </a:r>
          </a:p>
          <a:p>
            <a:pPr hangingPunct="1"/>
            <a:r>
              <a:rPr lang="en-US" dirty="0"/>
              <a:t>Collapse levels</a:t>
            </a:r>
          </a:p>
          <a:p>
            <a:pPr hangingPunct="1"/>
            <a:r>
              <a:rPr lang="en-US" dirty="0"/>
              <a:t>Temporarily reorder levels</a:t>
            </a:r>
          </a:p>
          <a:p>
            <a:pPr hangingPunct="1"/>
            <a:r>
              <a:rPr lang="en-US" dirty="0"/>
              <a:t>Reorder levels based on other variable(s)</a:t>
            </a:r>
          </a:p>
          <a:p>
            <a:pPr hangingPunct="1"/>
            <a:r>
              <a:rPr lang="en-US" dirty="0"/>
              <a:t>… and more!</a:t>
            </a:r>
          </a:p>
        </p:txBody>
      </p:sp>
    </p:spTree>
    <p:extLst>
      <p:ext uri="{BB962C8B-B14F-4D97-AF65-F5344CB8AC3E}">
        <p14:creationId xmlns:p14="http://schemas.microsoft.com/office/powerpoint/2010/main" val="224839989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5F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rerequisi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t>prerequisites</a:t>
            </a:r>
          </a:p>
        </p:txBody>
      </p:sp>
      <p:pic>
        <p:nvPicPr>
          <p:cNvPr id="159" name="Image" descr="Image"/>
          <p:cNvPicPr>
            <a:picLocks noChangeAspect="1"/>
          </p:cNvPicPr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12026485" y="104359"/>
            <a:ext cx="13507280" cy="135072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7200" dirty="0"/>
              <a:t>Graphing without reordering factor levels</a:t>
            </a:r>
            <a:endParaRPr sz="7200" dirty="0"/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3375501"/>
            <a:ext cx="11327363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/>
          </a:bodyPr>
          <a:lstStyle/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create a new data set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age &lt;- crime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# filter suspect ages simply for readability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filter(SUSPECT_AGE != "UNKNOWN")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rgbClr val="00B050"/>
              </a:solidFill>
            </a:endParaRP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notice how SUSPECT_AGE is a character variable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age %&gt;% count(SUSPECT_AGE)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8 x 2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SUSPECT_AGE     n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18-25        2652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26-30        1724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31-40        2031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41-50         899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51-60         418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61-70         137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7 OVER 70        33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8 UNDER 18     1068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7363" y="4830778"/>
            <a:ext cx="12893040" cy="733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475240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9600" dirty="0"/>
              <a:t>Reorder levels with </a:t>
            </a:r>
            <a:r>
              <a:rPr lang="en-US" sz="8800" cap="none" dirty="0" err="1">
                <a:latin typeface="Monaco" panose="020B0509030404040204" pitchFamily="49" charset="0"/>
              </a:rPr>
              <a:t>fct_relevel</a:t>
            </a:r>
            <a:r>
              <a:rPr lang="en-US" sz="8800" cap="none" dirty="0">
                <a:latin typeface="Monaco" panose="020B0509030404040204" pitchFamily="49" charset="0"/>
              </a:rPr>
              <a:t>()</a:t>
            </a:r>
            <a:endParaRPr sz="9600" cap="none" dirty="0">
              <a:latin typeface="Monaco" panose="020B0509030404040204" pitchFamily="49" charset="0"/>
            </a:endParaRPr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3375501"/>
            <a:ext cx="11327363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 fontScale="85000" lnSpcReduction="20000"/>
          </a:bodyPr>
          <a:lstStyle/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age_releveled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&lt;- age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</a:t>
            </a:r>
            <a:r>
              <a:rPr lang="en-US" dirty="0" err="1">
                <a:solidFill>
                  <a:srgbClr val="00B050"/>
                </a:solidFill>
              </a:rPr>
              <a:t>fct_relevel</a:t>
            </a:r>
            <a:r>
              <a:rPr lang="en-US" dirty="0">
                <a:solidFill>
                  <a:srgbClr val="00B050"/>
                </a:solidFill>
              </a:rPr>
              <a:t>() converts characters to factors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mutate(SUSPECT_AGE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fct_relevel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(SUSPECT_AGE,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"UNDER 18",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"18-25",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"26-30",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"31-40",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"41-50",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"51-60",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"61-70",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"OVER 70"))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SUSPECT_AGE is now a factor that we reordered!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age_releveled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%&gt;% count(SUSPECT_AGE)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8 x 2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SUSPECT_AGE     n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fct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UNDER 18     1068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18-25        2652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26-30        1724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31-40        2031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41-50         899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51-60         418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7 61-70         137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8 OVER 70        33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9040" y="4933515"/>
            <a:ext cx="13624560" cy="71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872894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9600" dirty="0"/>
              <a:t>Recode levels with </a:t>
            </a:r>
            <a:r>
              <a:rPr lang="en-US" sz="8800" cap="none" dirty="0" err="1">
                <a:latin typeface="Monaco" panose="020B0509030404040204" pitchFamily="49" charset="0"/>
              </a:rPr>
              <a:t>fct_recode</a:t>
            </a:r>
            <a:r>
              <a:rPr lang="en-US" sz="8800" cap="none" dirty="0">
                <a:latin typeface="Monaco" panose="020B0509030404040204" pitchFamily="49" charset="0"/>
              </a:rPr>
              <a:t>()</a:t>
            </a:r>
            <a:endParaRPr sz="9600" cap="none" dirty="0">
              <a:latin typeface="Monaco" panose="020B0509030404040204" pitchFamily="49" charset="0"/>
            </a:endParaRPr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3375501"/>
            <a:ext cx="11327363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/>
          </a:bodyPr>
          <a:lstStyle/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age_recoded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&lt;-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age_releveled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SUSPECT_AGE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fct_recode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SUSPECT_AGE,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#  new = old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"&lt; 18" = "UNDER 18",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"&gt; 70" = "OVER 70"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)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)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6080" y="5080337"/>
            <a:ext cx="14447520" cy="683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49630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Your turn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dirty="0"/>
              <a:t>Your turn!</a:t>
            </a:r>
          </a:p>
        </p:txBody>
      </p:sp>
      <p:sp>
        <p:nvSpPr>
          <p:cNvPr id="220" name="take the flights data and then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929902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i="0" dirty="0">
                <a:latin typeface="Lato" panose="020F0502020204030203" pitchFamily="34" charset="0"/>
                <a:sym typeface="Gill Sans Light"/>
              </a:rPr>
              <a:t>Using our </a:t>
            </a:r>
            <a:r>
              <a:rPr lang="en-US" sz="5250" i="1" dirty="0">
                <a:latin typeface="Lato" panose="020F0502020204030203" pitchFamily="34" charset="0"/>
                <a:sym typeface="Gill Sans Light"/>
              </a:rPr>
              <a:t>crimes</a:t>
            </a:r>
            <a:r>
              <a:rPr lang="en-US" sz="5250" i="0" dirty="0">
                <a:latin typeface="Lato" panose="020F0502020204030203" pitchFamily="34" charset="0"/>
                <a:sym typeface="Gill Sans Light"/>
              </a:rPr>
              <a:t> data set, fill in the blanks (in the provided R script) to: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Create a variable called </a:t>
            </a:r>
            <a:r>
              <a:rPr lang="en-US" sz="5250" dirty="0" err="1">
                <a:solidFill>
                  <a:schemeClr val="accent5"/>
                </a:solidFill>
                <a:latin typeface="Lato" panose="020F0502020204030203" pitchFamily="34" charset="0"/>
                <a:sym typeface="Gill Sans"/>
              </a:rPr>
              <a:t>suspect_generation</a:t>
            </a:r>
            <a:r>
              <a:rPr lang="en-US" sz="5250" dirty="0">
                <a:latin typeface="Lato" panose="020F0502020204030203" pitchFamily="34" charset="0"/>
                <a:sym typeface="Gill Sans"/>
              </a:rPr>
              <a:t> where the suspect’s age</a:t>
            </a:r>
          </a:p>
          <a:p>
            <a:pPr lvl="2" defTabSz="619125">
              <a:lnSpc>
                <a:spcPct val="100000"/>
              </a:lnSpc>
              <a:spcBef>
                <a:spcPts val="700"/>
              </a:spcBef>
              <a:buSzPct val="100000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From zero to 18 is “student”</a:t>
            </a:r>
          </a:p>
          <a:p>
            <a:pPr lvl="2" defTabSz="619125">
              <a:lnSpc>
                <a:spcPct val="100000"/>
              </a:lnSpc>
              <a:spcBef>
                <a:spcPts val="700"/>
              </a:spcBef>
              <a:buSzPct val="100000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From 18 to 60 is “</a:t>
            </a:r>
            <a:r>
              <a:rPr lang="en-US" sz="5250" dirty="0" err="1">
                <a:latin typeface="Lato" panose="020F0502020204030203" pitchFamily="34" charset="0"/>
                <a:sym typeface="Gill Sans"/>
              </a:rPr>
              <a:t>working_adult</a:t>
            </a:r>
            <a:r>
              <a:rPr lang="en-US" sz="5250" dirty="0">
                <a:latin typeface="Lato" panose="020F0502020204030203" pitchFamily="34" charset="0"/>
                <a:sym typeface="Gill Sans"/>
              </a:rPr>
              <a:t>”</a:t>
            </a:r>
          </a:p>
          <a:p>
            <a:pPr lvl="2" defTabSz="619125">
              <a:lnSpc>
                <a:spcPct val="100000"/>
              </a:lnSpc>
              <a:spcBef>
                <a:spcPts val="700"/>
              </a:spcBef>
              <a:buSzPct val="100000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60+ is “retired”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Reorder the </a:t>
            </a:r>
            <a:r>
              <a:rPr lang="en-US" sz="5250" dirty="0" err="1">
                <a:latin typeface="Lato" panose="020F0502020204030203" pitchFamily="34" charset="0"/>
                <a:sym typeface="Gill Sans"/>
              </a:rPr>
              <a:t>suspect_generation</a:t>
            </a:r>
            <a:r>
              <a:rPr lang="en-US" sz="5250" dirty="0">
                <a:latin typeface="Lato" panose="020F0502020204030203" pitchFamily="34" charset="0"/>
                <a:sym typeface="Gill Sans"/>
              </a:rPr>
              <a:t> variable in student/</a:t>
            </a:r>
            <a:r>
              <a:rPr lang="en-US" sz="5250" dirty="0" err="1">
                <a:latin typeface="Lato" panose="020F0502020204030203" pitchFamily="34" charset="0"/>
                <a:sym typeface="Gill Sans"/>
              </a:rPr>
              <a:t>working_adult</a:t>
            </a:r>
            <a:r>
              <a:rPr lang="en-US" sz="5250" dirty="0">
                <a:latin typeface="Lato" panose="020F0502020204030203" pitchFamily="34" charset="0"/>
                <a:sym typeface="Gill Sans"/>
              </a:rPr>
              <a:t>/retired order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Make a bar chart to show the distribution of the </a:t>
            </a:r>
            <a:r>
              <a:rPr lang="en-US" sz="5250" dirty="0" err="1">
                <a:latin typeface="Lato" panose="020F0502020204030203" pitchFamily="34" charset="0"/>
                <a:sym typeface="Gill Sans"/>
              </a:rPr>
              <a:t>suspect_generation</a:t>
            </a:r>
            <a:r>
              <a:rPr lang="en-US" sz="5250" dirty="0">
                <a:latin typeface="Lato" panose="020F0502020204030203" pitchFamily="34" charset="0"/>
                <a:sym typeface="Gill Sans"/>
              </a:rPr>
              <a:t> variable</a:t>
            </a:r>
          </a:p>
        </p:txBody>
      </p:sp>
    </p:spTree>
    <p:extLst>
      <p:ext uri="{BB962C8B-B14F-4D97-AF65-F5344CB8AC3E}">
        <p14:creationId xmlns:p14="http://schemas.microsoft.com/office/powerpoint/2010/main" val="1079192186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SOLUTION</a:t>
            </a:r>
            <a:endParaRPr dirty="0"/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3375501"/>
            <a:ext cx="20825927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/>
          </a:bodyPr>
          <a:lstStyle/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suspect_generation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case_when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(SUSPECT_AGE == "UNDER 18" ~ "student",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    SUSPECT_AGE == "OVER 70"  ~ "retired",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    is.na(SUSPECT_AGE)        ~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NA_character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_,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    TRUE                      ~ "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working_adult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"),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suspect_generation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fct_relevel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suspect_generation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                        "student", "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working_adult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", "retired"))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ggplot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(x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suspect_generation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)) +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geom_bar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() +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labs(x = "Suspect Generation",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y = "Frequency") +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coord_flip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() +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theme_minimal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()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5922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645" y="4909950"/>
            <a:ext cx="17922240" cy="676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53668"/>
      </p:ext>
    </p:ext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COLLAPSE FACTORS with </a:t>
            </a:r>
            <a:r>
              <a:rPr lang="en-US" sz="8000" cap="none" dirty="0" err="1">
                <a:latin typeface="Monaco" panose="020B0509030404040204" pitchFamily="49" charset="0"/>
              </a:rPr>
              <a:t>fct_collapse</a:t>
            </a:r>
            <a:r>
              <a:rPr lang="en-US" sz="8000" cap="none" dirty="0">
                <a:latin typeface="Monaco" panose="020B0509030404040204" pitchFamily="49" charset="0"/>
              </a:rPr>
              <a:t>()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099" y="3835400"/>
            <a:ext cx="8246965" cy="17124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There are 7(8 if counting NA) distinct values for DAYOFWEEK…</a:t>
            </a:r>
          </a:p>
        </p:txBody>
      </p:sp>
      <p:sp>
        <p:nvSpPr>
          <p:cNvPr id="4" name="# Slowest…"/>
          <p:cNvSpPr txBox="1"/>
          <p:nvPr/>
        </p:nvSpPr>
        <p:spPr>
          <a:xfrm>
            <a:off x="673099" y="5865884"/>
            <a:ext cx="8246966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distinct(DAYOFWEEK)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8 x 1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DAYOFWEEK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SATURDAY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THURSDAY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TUESDAY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WEDNESDAY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SUNDAY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FRIDAY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7 MONDAY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8 NA 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9498563" y="5865884"/>
            <a:ext cx="14537094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day &lt;- crime %&gt;% 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type_of_day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fct_collapse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DAYOFWEEK,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weekday = c("MONDAY", "TUESDAY",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"WEDNESDAY", "THURSDAY",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         "FRIDAY"),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weekend = c("SATURDAY", "SUNDAY")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),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give missing values an explicit factor level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# ensure they appear in summaries and on plots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type_of_day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fct_explicit_na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type_of_day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lvl="5" indent="45720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)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9498563" y="3835400"/>
            <a:ext cx="14225037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…but we can collapse these into 2(3 if counting NA) levels.</a:t>
            </a:r>
            <a:endParaRPr lang="en-US" dirty="0">
              <a:latin typeface="Monaco" panose="020B050903040404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635366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COLLAPSE FACTORS with </a:t>
            </a:r>
            <a:r>
              <a:rPr lang="en-US" sz="8000" cap="none" dirty="0" err="1">
                <a:latin typeface="Monaco" panose="020B0509030404040204" pitchFamily="49" charset="0"/>
              </a:rPr>
              <a:t>fct_collapse</a:t>
            </a:r>
            <a:r>
              <a:rPr lang="en-US" sz="8000" cap="none" dirty="0">
                <a:latin typeface="Monaco" panose="020B0509030404040204" pitchFamily="49" charset="0"/>
              </a:rPr>
              <a:t>()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099" y="3835400"/>
            <a:ext cx="8246965" cy="1712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Our new graph reflects the changed levels!</a:t>
            </a:r>
          </a:p>
        </p:txBody>
      </p:sp>
      <p:sp>
        <p:nvSpPr>
          <p:cNvPr id="4" name="# Slowest…"/>
          <p:cNvSpPr txBox="1"/>
          <p:nvPr/>
        </p:nvSpPr>
        <p:spPr>
          <a:xfrm>
            <a:off x="673099" y="5865884"/>
            <a:ext cx="8246966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day %&gt;% count(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type_of_day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3 x 2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type_of_day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 n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fct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 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weekday     14982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weekend      5808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(Missing)     363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4601" y="4691607"/>
            <a:ext cx="14358999" cy="705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363820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TEMPORARILY REORDER FACTORS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099" y="3835400"/>
            <a:ext cx="12408419" cy="17124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Place certain </a:t>
            </a:r>
            <a:r>
              <a:rPr lang="en-US" sz="4500" dirty="0" err="1">
                <a:latin typeface="Monaco" panose="020B0509030404040204" pitchFamily="49" charset="0"/>
              </a:rPr>
              <a:t>forcats</a:t>
            </a:r>
            <a:r>
              <a:rPr lang="en-US" sz="4500" dirty="0"/>
              <a:t> </a:t>
            </a:r>
            <a:r>
              <a:rPr lang="en-US" dirty="0"/>
              <a:t>functions inside </a:t>
            </a:r>
            <a:r>
              <a:rPr lang="en-US" sz="4500" dirty="0" err="1">
                <a:latin typeface="Monaco" panose="020B0509030404040204" pitchFamily="49" charset="0"/>
              </a:rPr>
              <a:t>ggplot</a:t>
            </a:r>
            <a:r>
              <a:rPr lang="en-US" sz="4500" dirty="0">
                <a:latin typeface="Monaco" panose="020B0509030404040204" pitchFamily="49" charset="0"/>
              </a:rPr>
              <a:t>()</a:t>
            </a:r>
            <a:r>
              <a:rPr lang="en-US" dirty="0"/>
              <a:t> calls to temporarily reorder factors without permanently altering levels.</a:t>
            </a:r>
          </a:p>
        </p:txBody>
      </p:sp>
      <p:sp>
        <p:nvSpPr>
          <p:cNvPr id="4" name="# Slowest…"/>
          <p:cNvSpPr txBox="1"/>
          <p:nvPr/>
        </p:nvSpPr>
        <p:spPr>
          <a:xfrm>
            <a:off x="673099" y="5865884"/>
            <a:ext cx="1150335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distinct(DAYOFWEEK)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8 x 1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DAYOFWEEK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SATURDAY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THURSDAY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TUESDAY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WEDNESDAY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SUNDAY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FRIDAY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7 MONDAY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8 NA 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3669347" y="5865884"/>
            <a:ext cx="10366309" cy="227041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day %&gt;%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ggplot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(x = </a:t>
            </a:r>
            <a:r>
              <a:rPr lang="en-US" dirty="0" err="1">
                <a:solidFill>
                  <a:srgbClr val="FF0000"/>
                </a:solidFill>
              </a:rPr>
              <a:t>fct_infreq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type_of_day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))) +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geom_bar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() +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coord_flip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()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3669347" y="3835400"/>
            <a:ext cx="10054253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4400" dirty="0" err="1">
                <a:solidFill>
                  <a:srgbClr val="7030A0"/>
                </a:solidFill>
                <a:latin typeface="Monaco" panose="020B0509030404040204" pitchFamily="49" charset="0"/>
              </a:rPr>
              <a:t>fct_infreq</a:t>
            </a:r>
            <a:r>
              <a:rPr lang="en-US" sz="4400" dirty="0">
                <a:solidFill>
                  <a:srgbClr val="7030A0"/>
                </a:solidFill>
                <a:latin typeface="Monaco" panose="020B0509030404040204" pitchFamily="49" charset="0"/>
              </a:rPr>
              <a:t>()</a:t>
            </a:r>
            <a:r>
              <a:rPr lang="en-US" dirty="0"/>
              <a:t> orders by frequency</a:t>
            </a:r>
            <a:endParaRPr lang="en-US" dirty="0">
              <a:latin typeface="Monaco" panose="020B0509030404040204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9347" y="8276783"/>
            <a:ext cx="9148286" cy="485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689377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TEMPORARILY REORDER FACTORS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099" y="3835400"/>
            <a:ext cx="12408419" cy="17124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Place certain </a:t>
            </a:r>
            <a:r>
              <a:rPr lang="en-US" sz="4500" dirty="0" err="1">
                <a:latin typeface="Monaco" panose="020B0509030404040204" pitchFamily="49" charset="0"/>
              </a:rPr>
              <a:t>forcats</a:t>
            </a:r>
            <a:r>
              <a:rPr lang="en-US" sz="4500" dirty="0"/>
              <a:t> </a:t>
            </a:r>
            <a:r>
              <a:rPr lang="en-US" dirty="0"/>
              <a:t>functions inside </a:t>
            </a:r>
            <a:r>
              <a:rPr lang="en-US" sz="4500" dirty="0" err="1">
                <a:latin typeface="Monaco" panose="020B0509030404040204" pitchFamily="49" charset="0"/>
              </a:rPr>
              <a:t>ggplot</a:t>
            </a:r>
            <a:r>
              <a:rPr lang="en-US" sz="4500" dirty="0">
                <a:latin typeface="Monaco" panose="020B0509030404040204" pitchFamily="49" charset="0"/>
              </a:rPr>
              <a:t>()</a:t>
            </a:r>
            <a:r>
              <a:rPr lang="en-US" dirty="0"/>
              <a:t> calls to temporarily reorder factors without permanently altering levels.</a:t>
            </a:r>
          </a:p>
        </p:txBody>
      </p:sp>
      <p:sp>
        <p:nvSpPr>
          <p:cNvPr id="4" name="# Slowest…"/>
          <p:cNvSpPr txBox="1"/>
          <p:nvPr/>
        </p:nvSpPr>
        <p:spPr>
          <a:xfrm>
            <a:off x="673099" y="5865884"/>
            <a:ext cx="1150335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distinct(DAYOFWEEK)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# A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tibble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8 x 1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DAYOFWEEK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&lt;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chr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&gt; 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SATURDAY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THURSDAY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TUESDAY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 WEDNESDAY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5 SUNDAY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 FRIDAY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7 MONDAY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8 NA 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3669347" y="5865884"/>
            <a:ext cx="10366309" cy="227041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day %&gt;%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ggplot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(x = </a:t>
            </a:r>
            <a:r>
              <a:rPr lang="en-US" dirty="0" err="1">
                <a:solidFill>
                  <a:srgbClr val="FF0000"/>
                </a:solidFill>
              </a:rPr>
              <a:t>fct_rev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type_of_day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))) +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geom_bar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() +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coord_flip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()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3669347" y="3835400"/>
            <a:ext cx="10054253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4400" dirty="0" err="1">
                <a:solidFill>
                  <a:srgbClr val="7030A0"/>
                </a:solidFill>
                <a:latin typeface="Monaco" panose="020B0509030404040204" pitchFamily="49" charset="0"/>
              </a:rPr>
              <a:t>fct_rev</a:t>
            </a:r>
            <a:r>
              <a:rPr lang="en-US" sz="4400" dirty="0">
                <a:solidFill>
                  <a:srgbClr val="7030A0"/>
                </a:solidFill>
                <a:latin typeface="Monaco" panose="020B0509030404040204" pitchFamily="49" charset="0"/>
              </a:rPr>
              <a:t>()</a:t>
            </a:r>
            <a:r>
              <a:rPr lang="en-US" dirty="0"/>
              <a:t> reverses the order of factor levels</a:t>
            </a:r>
            <a:endParaRPr lang="en-US" dirty="0">
              <a:latin typeface="Monaco" panose="020B0509030404040204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5445" y="8136294"/>
            <a:ext cx="8584090" cy="544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60130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ackage prerequisi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package prerequisite</a:t>
            </a:r>
          </a:p>
        </p:txBody>
      </p:sp>
      <p:sp>
        <p:nvSpPr>
          <p:cNvPr id="162" name="library(nycflights13)…"/>
          <p:cNvSpPr txBox="1">
            <a:spLocks noGrp="1"/>
          </p:cNvSpPr>
          <p:nvPr>
            <p:ph type="body" idx="1"/>
          </p:nvPr>
        </p:nvSpPr>
        <p:spPr>
          <a:xfrm>
            <a:off x="-29930" y="3338418"/>
            <a:ext cx="23753530" cy="7727742"/>
          </a:xfrm>
          <a:prstGeom prst="rect">
            <a:avLst/>
          </a:prstGeom>
          <a:solidFill>
            <a:srgbClr val="E5E5E5"/>
          </a:solidFill>
        </p:spPr>
        <p:txBody>
          <a:bodyPr/>
          <a:lstStyle/>
          <a:p>
            <a:pPr marL="0" lvl="4" indent="914400" defTabSz="457200">
              <a:spcBef>
                <a:spcPts val="9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library(</a:t>
            </a:r>
            <a:r>
              <a:rPr dirty="0" err="1"/>
              <a:t>tidyverse</a:t>
            </a:r>
            <a:r>
              <a:rPr dirty="0"/>
              <a:t>)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# core </a:t>
            </a:r>
            <a:r>
              <a:rPr lang="en-US" dirty="0" err="1">
                <a:solidFill>
                  <a:srgbClr val="00B050"/>
                </a:solidFill>
              </a:rPr>
              <a:t>tidyverse</a:t>
            </a:r>
            <a:r>
              <a:rPr lang="en-US" dirty="0">
                <a:solidFill>
                  <a:srgbClr val="00B050"/>
                </a:solidFill>
              </a:rPr>
              <a:t> includes </a:t>
            </a:r>
            <a:r>
              <a:rPr lang="en-US" dirty="0" err="1">
                <a:solidFill>
                  <a:srgbClr val="00B050"/>
                </a:solidFill>
              </a:rPr>
              <a:t>dplyr</a:t>
            </a:r>
            <a:r>
              <a:rPr lang="en-US" dirty="0">
                <a:solidFill>
                  <a:srgbClr val="00B050"/>
                </a:solidFill>
              </a:rPr>
              <a:t>, </a:t>
            </a:r>
            <a:r>
              <a:rPr lang="en-US" dirty="0" err="1">
                <a:solidFill>
                  <a:srgbClr val="00B050"/>
                </a:solidFill>
              </a:rPr>
              <a:t>stringr</a:t>
            </a:r>
            <a:r>
              <a:rPr lang="en-US" dirty="0">
                <a:solidFill>
                  <a:srgbClr val="00B050"/>
                </a:solidFill>
              </a:rPr>
              <a:t>, and </a:t>
            </a:r>
            <a:r>
              <a:rPr lang="en-US" dirty="0" err="1">
                <a:solidFill>
                  <a:srgbClr val="00B050"/>
                </a:solidFill>
              </a:rPr>
              <a:t>forcats</a:t>
            </a:r>
            <a:endParaRPr lang="en-US" dirty="0">
              <a:solidFill>
                <a:srgbClr val="00B050"/>
              </a:solidFill>
            </a:endParaRPr>
          </a:p>
          <a:p>
            <a:pPr marL="0" lvl="4" indent="914400" defTabSz="457200">
              <a:spcBef>
                <a:spcPts val="9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endParaRPr lang="en-US" dirty="0"/>
          </a:p>
          <a:p>
            <a:pPr marL="0" lvl="4" indent="914400" defTabSz="457200">
              <a:spcBef>
                <a:spcPts val="9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may need to install the following packages first</a:t>
            </a:r>
          </a:p>
          <a:p>
            <a:pPr marL="0" lvl="4" indent="914400" defTabSz="457200">
              <a:spcBef>
                <a:spcPts val="9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library(</a:t>
            </a:r>
            <a:r>
              <a:rPr lang="en-US" dirty="0" err="1"/>
              <a:t>lubridate</a:t>
            </a:r>
            <a:r>
              <a:rPr lang="en-US" dirty="0"/>
              <a:t>)</a:t>
            </a:r>
          </a:p>
          <a:p>
            <a:pPr marL="0" lvl="4" indent="914400" defTabSz="457200">
              <a:spcBef>
                <a:spcPts val="9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library(glue)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Your turn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dirty="0"/>
              <a:t>Your turn!</a:t>
            </a:r>
          </a:p>
        </p:txBody>
      </p:sp>
      <p:sp>
        <p:nvSpPr>
          <p:cNvPr id="220" name="take the flights data and then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929902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i="0" dirty="0">
                <a:latin typeface="Lato" panose="020F0502020204030203" pitchFamily="34" charset="0"/>
                <a:sym typeface="Gill Sans Light"/>
              </a:rPr>
              <a:t>Using our </a:t>
            </a:r>
            <a:r>
              <a:rPr lang="en-US" sz="5250" i="1" dirty="0">
                <a:latin typeface="Lato" panose="020F0502020204030203" pitchFamily="34" charset="0"/>
                <a:sym typeface="Gill Sans Light"/>
              </a:rPr>
              <a:t>crimes</a:t>
            </a:r>
            <a:r>
              <a:rPr lang="en-US" sz="5250" i="0" dirty="0">
                <a:latin typeface="Lato" panose="020F0502020204030203" pitchFamily="34" charset="0"/>
                <a:sym typeface="Gill Sans Light"/>
              </a:rPr>
              <a:t> data set and the VICTIM_GENDER variable, fill in the blanks (in the provided R script) to: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Give missing values an explicit factor level so they appear in summaries and on plots.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Collapse factor levels into “female”, “male”, “</a:t>
            </a:r>
            <a:r>
              <a:rPr lang="en-US" sz="5250" dirty="0" err="1">
                <a:latin typeface="Lato" panose="020F0502020204030203" pitchFamily="34" charset="0"/>
                <a:sym typeface="Gill Sans"/>
              </a:rPr>
              <a:t>non_person</a:t>
            </a:r>
            <a:r>
              <a:rPr lang="en-US" sz="5250" dirty="0">
                <a:latin typeface="Lato" panose="020F0502020204030203" pitchFamily="34" charset="0"/>
                <a:sym typeface="Gill Sans"/>
              </a:rPr>
              <a:t>”, and “</a:t>
            </a:r>
            <a:r>
              <a:rPr lang="en-US" sz="5250" dirty="0" err="1">
                <a:latin typeface="Lato" panose="020F0502020204030203" pitchFamily="34" charset="0"/>
                <a:sym typeface="Gill Sans"/>
              </a:rPr>
              <a:t>not_reported</a:t>
            </a:r>
            <a:r>
              <a:rPr lang="en-US" sz="5250" dirty="0">
                <a:latin typeface="Lato" panose="020F0502020204030203" pitchFamily="34" charset="0"/>
                <a:sym typeface="Gill Sans"/>
              </a:rPr>
              <a:t>”.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Count the number of victim per reported gender.</a:t>
            </a:r>
          </a:p>
          <a:p>
            <a:pPr marL="1651000" lvl="1" indent="-914400" defTabSz="619125">
              <a:lnSpc>
                <a:spcPct val="100000"/>
              </a:lnSpc>
              <a:spcBef>
                <a:spcPts val="700"/>
              </a:spcBef>
              <a:buSzPct val="100000"/>
              <a:buFont typeface="+mj-lt"/>
              <a:buAutoNum type="arabicPeriod"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dirty="0">
                <a:latin typeface="Lato" panose="020F0502020204030203" pitchFamily="34" charset="0"/>
                <a:sym typeface="Gill Sans"/>
              </a:rPr>
              <a:t>Use </a:t>
            </a:r>
            <a:r>
              <a:rPr lang="en-US" sz="5250" dirty="0" err="1">
                <a:latin typeface="Lato" panose="020F0502020204030203" pitchFamily="34" charset="0"/>
                <a:sym typeface="Gill Sans"/>
              </a:rPr>
              <a:t>fct_reorder</a:t>
            </a:r>
            <a:r>
              <a:rPr lang="en-US" sz="5250" dirty="0">
                <a:latin typeface="Lato" panose="020F0502020204030203" pitchFamily="34" charset="0"/>
                <a:sym typeface="Gill Sans"/>
              </a:rPr>
              <a:t>() to make a plot (read documentation!).</a:t>
            </a:r>
          </a:p>
        </p:txBody>
      </p:sp>
    </p:spTree>
    <p:extLst>
      <p:ext uri="{BB962C8B-B14F-4D97-AF65-F5344CB8AC3E}">
        <p14:creationId xmlns:p14="http://schemas.microsoft.com/office/powerpoint/2010/main" val="215780328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SOLUTION</a:t>
            </a:r>
            <a:endParaRPr dirty="0"/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1" y="3375501"/>
            <a:ext cx="12008498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/>
          </a:bodyPr>
          <a:lstStyle/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transmute(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>
                <a:solidFill>
                  <a:schemeClr val="accent4"/>
                </a:solidFill>
              </a:rPr>
              <a:t>VICTIM_GENDER = </a:t>
            </a:r>
            <a:r>
              <a:rPr lang="en-US" dirty="0" err="1">
                <a:solidFill>
                  <a:schemeClr val="accent4"/>
                </a:solidFill>
              </a:rPr>
              <a:t>fct_explicit_na</a:t>
            </a:r>
            <a:r>
              <a:rPr lang="en-US" dirty="0">
                <a:solidFill>
                  <a:schemeClr val="accent4"/>
                </a:solidFill>
              </a:rPr>
              <a:t>(VICTIM_GENDER)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>
                <a:solidFill>
                  <a:srgbClr val="7030A0"/>
                </a:solidFill>
              </a:rPr>
              <a:t>VICTIM_GENDER = </a:t>
            </a:r>
            <a:r>
              <a:rPr lang="en-US" dirty="0" err="1">
                <a:solidFill>
                  <a:srgbClr val="7030A0"/>
                </a:solidFill>
              </a:rPr>
              <a:t>fct_collapse</a:t>
            </a:r>
            <a:r>
              <a:rPr lang="en-US" dirty="0">
                <a:solidFill>
                  <a:srgbClr val="7030A0"/>
                </a:solidFill>
              </a:rPr>
              <a:t>(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7030A0"/>
                </a:solidFill>
              </a:rPr>
              <a:t>      VICTIM_GENDER,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7030A0"/>
                </a:solidFill>
              </a:rPr>
              <a:t>      female = c("FEMALE", "F - FEMALE"),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7030A0"/>
                </a:solidFill>
              </a:rPr>
              <a:t>      male = c("MALE", "M - MALE"),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7030A0"/>
                </a:solidFill>
              </a:rPr>
              <a:t>      </a:t>
            </a:r>
            <a:r>
              <a:rPr lang="en-US" dirty="0" err="1">
                <a:solidFill>
                  <a:srgbClr val="7030A0"/>
                </a:solidFill>
              </a:rPr>
              <a:t>non_person</a:t>
            </a:r>
            <a:r>
              <a:rPr lang="en-US" dirty="0">
                <a:solidFill>
                  <a:srgbClr val="7030A0"/>
                </a:solidFill>
              </a:rPr>
              <a:t> = "NON-PERSON (BUSINESS",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7030A0"/>
                </a:solidFill>
              </a:rPr>
              <a:t>      </a:t>
            </a:r>
            <a:r>
              <a:rPr lang="en-US" dirty="0" err="1">
                <a:solidFill>
                  <a:srgbClr val="7030A0"/>
                </a:solidFill>
              </a:rPr>
              <a:t>not_reported</a:t>
            </a:r>
            <a:r>
              <a:rPr lang="en-US" dirty="0">
                <a:solidFill>
                  <a:srgbClr val="7030A0"/>
                </a:solidFill>
              </a:rPr>
              <a:t> = c("(Missing)", "UNKNOWN")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7030A0"/>
                </a:solidFill>
              </a:rPr>
              <a:t>      )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) %&gt;%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dirty="0">
                <a:solidFill>
                  <a:srgbClr val="00B050"/>
                </a:solidFill>
              </a:rPr>
              <a:t>count(VICTIM_GENDER)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dirty="0" err="1">
                <a:solidFill>
                  <a:srgbClr val="0070C0"/>
                </a:solidFill>
              </a:rPr>
              <a:t>ggplot</a:t>
            </a: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dirty="0" err="1">
                <a:solidFill>
                  <a:srgbClr val="0070C0"/>
                </a:solidFill>
              </a:rPr>
              <a:t>aes</a:t>
            </a:r>
            <a:r>
              <a:rPr lang="en-US" dirty="0">
                <a:solidFill>
                  <a:srgbClr val="0070C0"/>
                </a:solidFill>
              </a:rPr>
              <a:t>(x = </a:t>
            </a:r>
            <a:r>
              <a:rPr lang="en-US" dirty="0" err="1">
                <a:solidFill>
                  <a:srgbClr val="0070C0"/>
                </a:solidFill>
              </a:rPr>
              <a:t>fct_reorder</a:t>
            </a:r>
            <a:r>
              <a:rPr lang="en-US" dirty="0">
                <a:solidFill>
                  <a:srgbClr val="0070C0"/>
                </a:solidFill>
              </a:rPr>
              <a:t>(VICTIM_GENDER, n),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70C0"/>
                </a:solidFill>
              </a:rPr>
              <a:t>             y = n)) +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70C0"/>
                </a:solidFill>
              </a:rPr>
              <a:t>    </a:t>
            </a:r>
            <a:r>
              <a:rPr lang="en-US" dirty="0" err="1">
                <a:solidFill>
                  <a:srgbClr val="0070C0"/>
                </a:solidFill>
              </a:rPr>
              <a:t>geom_col</a:t>
            </a:r>
            <a:r>
              <a:rPr lang="en-US" dirty="0">
                <a:solidFill>
                  <a:srgbClr val="0070C0"/>
                </a:solidFill>
              </a:rPr>
              <a:t>() +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70C0"/>
                </a:solidFill>
              </a:rPr>
              <a:t>    labs(x = NULL,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70C0"/>
                </a:solidFill>
              </a:rPr>
              <a:t>         y = "Frequency")</a:t>
            </a:r>
            <a:endParaRPr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4155" y="3375501"/>
            <a:ext cx="10279445" cy="971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958175"/>
      </p:ext>
    </p:extLst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INFORMATION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866531" y="7644604"/>
            <a:ext cx="805060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ato Light" panose="020F0302020204030203" pitchFamily="34" charset="0"/>
                <a:hlinkClick r:id="rId2"/>
              </a:rPr>
              <a:t>https://forcats.tidyverse.org/</a:t>
            </a:r>
            <a:endParaRPr lang="en-US" dirty="0">
              <a:latin typeface="Lato Light" panose="020F0302020204030203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3541" y="3041005"/>
            <a:ext cx="8686800" cy="1006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551450"/>
      </p:ext>
    </p:ext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5F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utating joins"/>
          <p:cNvSpPr txBox="1">
            <a:spLocks noGrp="1"/>
          </p:cNvSpPr>
          <p:nvPr>
            <p:ph type="title"/>
          </p:nvPr>
        </p:nvSpPr>
        <p:spPr>
          <a:xfrm>
            <a:off x="673100" y="4572000"/>
            <a:ext cx="11111463" cy="7399176"/>
          </a:xfrm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03/ DATES AND TIMES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6797" y="661317"/>
            <a:ext cx="10625922" cy="1231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79460"/>
      </p:ext>
    </p:extLst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cap="none" dirty="0" err="1">
                <a:latin typeface="Monaco" panose="020B0509030404040204" pitchFamily="49" charset="0"/>
              </a:rPr>
              <a:t>lubridate</a:t>
            </a:r>
            <a:r>
              <a:rPr lang="en-US" sz="7200" cap="none" dirty="0">
                <a:latin typeface="Monaco" panose="020B0509030404040204" pitchFamily="49" charset="0"/>
              </a:rPr>
              <a:t> </a:t>
            </a:r>
            <a:r>
              <a:rPr lang="en-US" sz="8000" dirty="0"/>
              <a:t>functions and common tasks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0598280" cy="16416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5400" dirty="0"/>
              <a:t>Sorry, but </a:t>
            </a:r>
            <a:r>
              <a:rPr lang="en-US" sz="5400" dirty="0" err="1"/>
              <a:t>lubridate</a:t>
            </a:r>
            <a:r>
              <a:rPr lang="en-US" sz="5400" dirty="0"/>
              <a:t> functions don’t have a common prefix.</a:t>
            </a:r>
            <a:endParaRPr lang="en-US" sz="5400" dirty="0">
              <a:latin typeface="Monaco" panose="020B0509030404040204" pitchFamily="49" charset="0"/>
            </a:endParaRP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13125320" y="3835400"/>
            <a:ext cx="1059828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13106659" y="3784600"/>
            <a:ext cx="1059828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FontTx/>
              <a:buNone/>
            </a:pPr>
            <a:r>
              <a:rPr lang="en-US" dirty="0"/>
              <a:t>Common tasks we’re covering</a:t>
            </a:r>
          </a:p>
          <a:p>
            <a:pPr hangingPunct="1"/>
            <a:r>
              <a:rPr lang="en-US" dirty="0"/>
              <a:t>Parse strings into dates/times</a:t>
            </a:r>
          </a:p>
          <a:p>
            <a:pPr hangingPunct="1"/>
            <a:r>
              <a:rPr lang="en-US" dirty="0"/>
              <a:t>Extract components of dates</a:t>
            </a:r>
          </a:p>
          <a:p>
            <a:pPr hangingPunct="1"/>
            <a:r>
              <a:rPr lang="en-US" dirty="0"/>
              <a:t>Adding/subtracting periods and durations</a:t>
            </a:r>
          </a:p>
          <a:p>
            <a:pPr hangingPunct="1"/>
            <a:r>
              <a:rPr lang="en-US" dirty="0"/>
              <a:t>… and more (that we’re not covering)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354" y="6152566"/>
            <a:ext cx="6646993" cy="6104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80817"/>
      </p:ext>
    </p:extLst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Creating date/time values and variables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099" y="3835400"/>
            <a:ext cx="8246965" cy="953395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Parse strings into dates and times (letters dictate order) with functions like these:</a:t>
            </a:r>
          </a:p>
          <a:p>
            <a:r>
              <a:rPr lang="en-US" sz="4800" dirty="0" err="1">
                <a:latin typeface="Monaco" panose="020B0509030404040204" pitchFamily="49" charset="0"/>
              </a:rPr>
              <a:t>ymd</a:t>
            </a:r>
            <a:r>
              <a:rPr lang="en-US" sz="4800" dirty="0">
                <a:latin typeface="Monaco" panose="020B0509030404040204" pitchFamily="49" charset="0"/>
              </a:rPr>
              <a:t>()</a:t>
            </a:r>
          </a:p>
          <a:p>
            <a:r>
              <a:rPr lang="en-US" sz="4800" dirty="0" err="1">
                <a:latin typeface="Monaco" panose="020B0509030404040204" pitchFamily="49" charset="0"/>
              </a:rPr>
              <a:t>dmy_h</a:t>
            </a:r>
            <a:r>
              <a:rPr lang="en-US" sz="4800" dirty="0">
                <a:latin typeface="Monaco" panose="020B0509030404040204" pitchFamily="49" charset="0"/>
              </a:rPr>
              <a:t>()</a:t>
            </a:r>
          </a:p>
          <a:p>
            <a:r>
              <a:rPr lang="en-US" sz="4800" dirty="0" err="1">
                <a:latin typeface="Monaco" panose="020B0509030404040204" pitchFamily="49" charset="0"/>
              </a:rPr>
              <a:t>ydm_hm</a:t>
            </a:r>
            <a:r>
              <a:rPr lang="en-US" sz="4800" dirty="0">
                <a:latin typeface="Monaco" panose="020B0509030404040204" pitchFamily="49" charset="0"/>
              </a:rPr>
              <a:t>()</a:t>
            </a:r>
          </a:p>
          <a:p>
            <a:r>
              <a:rPr lang="en-US" sz="4800" dirty="0" err="1">
                <a:latin typeface="Monaco" panose="020B0509030404040204" pitchFamily="49" charset="0"/>
              </a:rPr>
              <a:t>mdy_hms</a:t>
            </a:r>
            <a:r>
              <a:rPr lang="en-US" sz="4800" dirty="0">
                <a:latin typeface="Monaco" panose="020B050903040404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/>
              <a:t>… and many more functions!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9498563" y="4609323"/>
            <a:ext cx="14537094" cy="8760031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year, month, day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ymd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("2019-08-20")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"2019-08-20“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some parsing functions allow unquoted numbers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ymd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(20190820)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"2019-08-20”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day, month, year, hour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dmy_h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("20/08/2019 14")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"2019-08-20 14:00:00 UTC“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year, day, month, hour, minute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ydm_hm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("2019/20/08 07:20")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"2019-08-20 07:20:00 UTC“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month, day, year, hour, minute, second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mdy_hms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("August 20, 2019 10:12:32")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"2019-08-20 10:12:32 UTC"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9498563" y="3835401"/>
            <a:ext cx="14225037" cy="773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 lnSpcReduction="10000"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4800" dirty="0" err="1">
                <a:latin typeface="Monaco" panose="020B0509030404040204" pitchFamily="49" charset="0"/>
              </a:rPr>
              <a:t>lubridate</a:t>
            </a:r>
            <a:r>
              <a:rPr lang="en-US" sz="4800" dirty="0"/>
              <a:t> </a:t>
            </a:r>
            <a:r>
              <a:rPr lang="en-US" dirty="0"/>
              <a:t>handles many string formats!</a:t>
            </a:r>
          </a:p>
        </p:txBody>
      </p:sp>
    </p:spTree>
    <p:extLst>
      <p:ext uri="{BB962C8B-B14F-4D97-AF65-F5344CB8AC3E}">
        <p14:creationId xmlns:p14="http://schemas.microsoft.com/office/powerpoint/2010/main" val="3177553153"/>
      </p:ext>
    </p:extLst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Extract components of dates</a:t>
            </a:r>
            <a:endParaRPr lang="en-US" sz="8000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099" y="3835400"/>
            <a:ext cx="9935807" cy="1712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Boolean components</a:t>
            </a:r>
          </a:p>
        </p:txBody>
      </p:sp>
      <p:sp>
        <p:nvSpPr>
          <p:cNvPr id="4" name="# Slowest…"/>
          <p:cNvSpPr txBox="1"/>
          <p:nvPr/>
        </p:nvSpPr>
        <p:spPr>
          <a:xfrm>
            <a:off x="673099" y="5865884"/>
            <a:ext cx="9935807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check if </a:t>
            </a:r>
            <a:r>
              <a:rPr lang="en-US" dirty="0" err="1">
                <a:solidFill>
                  <a:srgbClr val="00B050"/>
                </a:solidFill>
              </a:rPr>
              <a:t>datetime</a:t>
            </a:r>
            <a:r>
              <a:rPr lang="en-US" dirty="0">
                <a:solidFill>
                  <a:srgbClr val="00B050"/>
                </a:solidFill>
              </a:rPr>
              <a:t> in am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am("2019-08-20 17:00:00")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FALSE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check for daylight savings time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dst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(now())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FALSE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check for leap year (requires date input)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x &lt;-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as_date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("2019-08-20")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leap_year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(x)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FALSE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1280709" y="5865884"/>
            <a:ext cx="12754947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 fontScale="92500" lnSpcReduction="10000"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extract year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year("2019-08-20")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2019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extract full weekday name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wday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("2019-08-20", label = TRUE,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abbr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TRUE)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Tue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Levels: Sun &lt; Mon &lt; Tue &lt; Wed &lt; Thu &lt; Fri &lt; Sat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extract hour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hour("2019-08-20 02:42")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2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extract calendar year quarter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quarter("2019-08-20")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3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1280710" y="3835400"/>
            <a:ext cx="1244289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Numeric components</a:t>
            </a:r>
            <a:endParaRPr lang="en-US" dirty="0">
              <a:latin typeface="Monaco" panose="020B050903040404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819395"/>
      </p:ext>
    </p:extLst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Your turn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dirty="0"/>
              <a:t>Your turn!</a:t>
            </a:r>
          </a:p>
        </p:txBody>
      </p:sp>
      <p:sp>
        <p:nvSpPr>
          <p:cNvPr id="220" name="take the flights data and then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929902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i="0" dirty="0">
                <a:latin typeface="Lato" panose="020F0502020204030203" pitchFamily="34" charset="0"/>
                <a:sym typeface="Gill Sans Light"/>
              </a:rPr>
              <a:t>The Cincinnati Police Department has a question:</a:t>
            </a:r>
          </a:p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i="0" dirty="0">
                <a:latin typeface="Lato" panose="020F0502020204030203" pitchFamily="34" charset="0"/>
                <a:sym typeface="Gill Sans Light"/>
              </a:rPr>
              <a:t>Do certain months have more victims than other months? </a:t>
            </a:r>
          </a:p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lang="en-US" sz="5250" dirty="0">
              <a:latin typeface="Lato" panose="020F0502020204030203" pitchFamily="34" charset="0"/>
            </a:endParaRPr>
          </a:p>
          <a:p>
            <a:pPr marL="0" indent="0" defTabSz="619125">
              <a:lnSpc>
                <a:spcPct val="100000"/>
              </a:lnSpc>
              <a:spcBef>
                <a:spcPts val="700"/>
              </a:spcBef>
              <a:buSzPct val="100000"/>
              <a:buNone/>
              <a:defRPr sz="6000" i="1">
                <a:solidFill>
                  <a:srgbClr val="005493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5250" i="0" dirty="0">
                <a:latin typeface="Lato" panose="020F0502020204030203" pitchFamily="34" charset="0"/>
                <a:sym typeface="Gill Sans Light"/>
              </a:rPr>
              <a:t>Using our </a:t>
            </a:r>
            <a:r>
              <a:rPr lang="en-US" sz="5250" i="1" dirty="0">
                <a:latin typeface="Lato" panose="020F0502020204030203" pitchFamily="34" charset="0"/>
                <a:sym typeface="Gill Sans Light"/>
              </a:rPr>
              <a:t>crimes</a:t>
            </a:r>
            <a:r>
              <a:rPr lang="en-US" sz="5250" i="0" dirty="0">
                <a:latin typeface="Lato" panose="020F0502020204030203" pitchFamily="34" charset="0"/>
                <a:sym typeface="Gill Sans Light"/>
              </a:rPr>
              <a:t> data set, fill in the blanks and asterisks (in the provided R script) and read the comments to answer this question.</a:t>
            </a:r>
            <a:endParaRPr lang="en-US" sz="5250" dirty="0">
              <a:latin typeface="Lato" panose="020F0502020204030203" pitchFamily="34" charset="0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47991484"/>
      </p:ext>
    </p:extLst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SOLUTION</a:t>
            </a:r>
            <a:endParaRPr dirty="0"/>
          </a:p>
        </p:txBody>
      </p:sp>
      <p:sp>
        <p:nvSpPr>
          <p:cNvPr id="223" name="# problem 1…"/>
          <p:cNvSpPr txBox="1">
            <a:spLocks noGrp="1"/>
          </p:cNvSpPr>
          <p:nvPr>
            <p:ph type="body" idx="1"/>
          </p:nvPr>
        </p:nvSpPr>
        <p:spPr>
          <a:xfrm>
            <a:off x="0" y="3375501"/>
            <a:ext cx="18465281" cy="10247845"/>
          </a:xfrm>
          <a:prstGeom prst="rect">
            <a:avLst/>
          </a:prstGeom>
          <a:solidFill>
            <a:srgbClr val="E5E5E5"/>
          </a:solidFill>
        </p:spPr>
        <p:txBody>
          <a:bodyPr>
            <a:normAutofit/>
          </a:bodyPr>
          <a:lstStyle/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crime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convert the DATE_REPORTED variable into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a </a:t>
            </a:r>
            <a:r>
              <a:rPr lang="en-US" dirty="0" err="1">
                <a:solidFill>
                  <a:srgbClr val="00B050"/>
                </a:solidFill>
              </a:rPr>
              <a:t>datetime</a:t>
            </a:r>
            <a:r>
              <a:rPr lang="en-US" dirty="0">
                <a:solidFill>
                  <a:srgbClr val="00B050"/>
                </a:solidFill>
              </a:rPr>
              <a:t> variable showing the month, day, year, hour, minute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mutate(DATE_REPORTED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mdy_hm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(DATE_REPORTED),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     # create a month variable by extracting the month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       # from the DATE_REPORTED variable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     month = month(DATE_REPORTED))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what should you group by?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group_by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(month)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we need a </a:t>
            </a:r>
            <a:r>
              <a:rPr lang="en-US" dirty="0" err="1">
                <a:solidFill>
                  <a:srgbClr val="00B050"/>
                </a:solidFill>
              </a:rPr>
              <a:t>total_victims</a:t>
            </a:r>
            <a:r>
              <a:rPr lang="en-US" dirty="0">
                <a:solidFill>
                  <a:srgbClr val="00B050"/>
                </a:solidFill>
              </a:rPr>
              <a:t> statistic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summarize(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total_victims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 sum(TOTALNUMBERVICTIMS, na.rm = TRUE)) %&gt;% 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  # create a line graph to show change over time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ggplot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(x = month, y =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total_victims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)) +</a:t>
            </a:r>
          </a:p>
          <a:p>
            <a:pPr marL="0" lvl="5" indent="0" defTabSz="457200">
              <a:spcBef>
                <a:spcPts val="8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  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geom_line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()</a:t>
            </a:r>
            <a:endParaRPr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058916"/>
      </p:ext>
    </p:extLst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SOLUTION</a:t>
            </a:r>
            <a:endParaRPr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93" y="3784600"/>
            <a:ext cx="23245714" cy="877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97663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example data prerequisi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 prerequisite</a:t>
            </a:r>
          </a:p>
        </p:txBody>
      </p:sp>
      <p:sp>
        <p:nvSpPr>
          <p:cNvPr id="165" name="x &lt;- tribble(…"/>
          <p:cNvSpPr txBox="1">
            <a:spLocks noGrp="1"/>
          </p:cNvSpPr>
          <p:nvPr>
            <p:ph type="body" idx="1"/>
          </p:nvPr>
        </p:nvSpPr>
        <p:spPr>
          <a:xfrm>
            <a:off x="0" y="3603009"/>
            <a:ext cx="23622000" cy="9876151"/>
          </a:xfrm>
          <a:prstGeom prst="rect">
            <a:avLst/>
          </a:prstGeom>
          <a:solidFill>
            <a:srgbClr val="E5E5E5"/>
          </a:solidFill>
        </p:spPr>
        <p:txBody>
          <a:bodyPr/>
          <a:lstStyle/>
          <a:p>
            <a:pPr marL="0" lvl="4" indent="914400" defTabSz="457200">
              <a:spcBef>
                <a:spcPts val="9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go ahead and set your working directory to this week’s folder you downloaded</a:t>
            </a:r>
          </a:p>
          <a:p>
            <a:pPr marL="0" lvl="4" indent="914400" defTabSz="457200">
              <a:spcBef>
                <a:spcPts val="900"/>
              </a:spcBef>
              <a:buSzTx/>
              <a:buNone/>
              <a:defRPr sz="30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crime &lt;- </a:t>
            </a:r>
            <a:r>
              <a:rPr lang="en-US" dirty="0" err="1"/>
              <a:t>read_csv</a:t>
            </a:r>
            <a:r>
              <a:rPr lang="en-US" dirty="0"/>
              <a:t>("cincinnati_crimes_20190812.csv")</a:t>
            </a:r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DURATIONS</a:t>
            </a:r>
            <a:endParaRPr lang="en-US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171241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How old is Surge?  R stores this calculation as a </a:t>
            </a:r>
            <a:r>
              <a:rPr lang="en-US" dirty="0" err="1"/>
              <a:t>difftime</a:t>
            </a:r>
            <a:r>
              <a:rPr lang="en-US" dirty="0"/>
              <a:t> object with the attribute naming the units.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4"/>
            <a:ext cx="11049000" cy="242903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rgbClr val="00B050"/>
                </a:solidFill>
              </a:rPr>
              <a:t># Thanks Wikipedia!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surge_age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&lt;- today() -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ymd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(19970727))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Time difference of 8148 days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sz="32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26746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as.duration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surge_age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"703987200s (~22.31 years)"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 lnSpcReduction="20000"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3900" dirty="0" err="1">
                <a:latin typeface="Monaco" panose="020B0509030404040204" pitchFamily="49" charset="0"/>
              </a:rPr>
              <a:t>lubridate</a:t>
            </a:r>
            <a:r>
              <a:rPr lang="en-US" sz="3900" dirty="0"/>
              <a:t> </a:t>
            </a:r>
            <a:r>
              <a:rPr lang="en-US" sz="4400" dirty="0"/>
              <a:t>can store this information as a </a:t>
            </a:r>
            <a:r>
              <a:rPr lang="en-US" sz="4400" b="1" dirty="0"/>
              <a:t>duration</a:t>
            </a:r>
            <a:r>
              <a:rPr lang="en-US" sz="4400" dirty="0"/>
              <a:t> which always uses seconds, avoiding ambiguity with different time units.</a:t>
            </a:r>
          </a:p>
        </p:txBody>
      </p:sp>
      <p:pic>
        <p:nvPicPr>
          <p:cNvPr id="8195" name="Picture 3" descr="Image result for su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160" y="8500188"/>
            <a:ext cx="4754880" cy="4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7173060"/>
      </p:ext>
    </p:extLst>
  </p:cSld>
  <p:clrMapOvr>
    <a:masterClrMapping/>
  </p:clrMapOvr>
  <p:transition spd="med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Working with DURATIONS</a:t>
            </a:r>
            <a:endParaRPr lang="en-US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171241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/>
              <a:t>Function to create durations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4000" dirty="0"/>
              <a:t>(they all begin with </a:t>
            </a:r>
            <a:r>
              <a:rPr lang="en-US" sz="4000" i="1" dirty="0"/>
              <a:t>d</a:t>
            </a:r>
            <a:r>
              <a:rPr lang="en-US" sz="4000" dirty="0"/>
              <a:t>)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4"/>
            <a:ext cx="11736614" cy="5956002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dseconds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(20)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"20s"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dminutes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(c(11, 525600))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"660s (~11 minutes)"      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[2] "31536000s (~52.14 weeks)"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dweeks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(1:4)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[1] "604800s (~1 weeks)"  "1209600s (~2 weeks)"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[3] "1814400s (~3 weeks)" "2419200s (~4 weeks)"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3576040" y="5865884"/>
            <a:ext cx="10147559" cy="2858238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3 *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dhours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(1)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"10800s (~3 hours)"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dyears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(2) +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dweeks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(3) +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dhours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(1)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"64890000s (~2.06 years)"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3576040" y="3835400"/>
            <a:ext cx="1014756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4400" dirty="0"/>
              <a:t>Add and multiply durations</a:t>
            </a: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13576040" y="8935864"/>
            <a:ext cx="1014756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4400" dirty="0"/>
              <a:t>Add and subtract durations involving days</a:t>
            </a:r>
          </a:p>
        </p:txBody>
      </p:sp>
      <p:sp>
        <p:nvSpPr>
          <p:cNvPr id="17" name="# Slowest…"/>
          <p:cNvSpPr txBox="1"/>
          <p:nvPr/>
        </p:nvSpPr>
        <p:spPr>
          <a:xfrm>
            <a:off x="13576040" y="10511116"/>
            <a:ext cx="10147560" cy="1394745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today() -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dyears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(2)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"2020-11-2"</a:t>
            </a:r>
          </a:p>
        </p:txBody>
      </p:sp>
      <p:sp>
        <p:nvSpPr>
          <p:cNvPr id="19" name="Text Placeholder 2"/>
          <p:cNvSpPr txBox="1">
            <a:spLocks/>
          </p:cNvSpPr>
          <p:nvPr/>
        </p:nvSpPr>
        <p:spPr>
          <a:xfrm>
            <a:off x="673100" y="11905862"/>
            <a:ext cx="11049000" cy="942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 lnSpcReduction="10000"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lnSpc>
                <a:spcPct val="120000"/>
              </a:lnSpc>
              <a:spcBef>
                <a:spcPts val="0"/>
              </a:spcBef>
              <a:buFontTx/>
              <a:buNone/>
            </a:pPr>
            <a:r>
              <a:rPr lang="en-US" dirty="0"/>
              <a:t>… and many more functions!</a:t>
            </a:r>
            <a:endParaRPr lang="en-US" dirty="0">
              <a:latin typeface="Monaco" panose="020B050903040404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390632"/>
      </p:ext>
    </p:extLst>
  </p:cSld>
  <p:clrMapOvr>
    <a:masterClrMapping/>
  </p:clrMapOvr>
  <p:transition spd="med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Where durations fail us</a:t>
            </a:r>
            <a:endParaRPr lang="en-US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23050500" cy="1016518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/>
              <a:t>Leap years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4904830"/>
            <a:ext cx="23050500" cy="2848908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five_somewhere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&lt;-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ymd_hms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("2016-01-01 17:00:00"))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"2016-01-01 17:00:00 UTC"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five_somewhere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dyears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(1)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"2016-12-31 17:00:00 UTC"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673100" y="8566020"/>
            <a:ext cx="23050500" cy="1016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lnSpc>
                <a:spcPct val="120000"/>
              </a:lnSpc>
              <a:spcBef>
                <a:spcPts val="0"/>
              </a:spcBef>
              <a:buFontTx/>
              <a:buNone/>
            </a:pPr>
            <a:r>
              <a:rPr lang="en-US" dirty="0"/>
              <a:t>Daylight saving time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18" name="# Slowest…"/>
          <p:cNvSpPr txBox="1"/>
          <p:nvPr/>
        </p:nvSpPr>
        <p:spPr>
          <a:xfrm>
            <a:off x="673100" y="9586685"/>
            <a:ext cx="23050500" cy="2848908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hashtag_fall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&lt;-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ymd_hms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("2019-11-02 15:00:00",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tz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= "America/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New_York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"))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"2019-11-02 15:00:00 EDT"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hashtag_fall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ddays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(1)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"2019-11-03 14:00:00 EST"</a:t>
            </a:r>
          </a:p>
        </p:txBody>
      </p:sp>
      <p:pic>
        <p:nvPicPr>
          <p:cNvPr id="12294" name="Picture 6" descr="Image result for publizity wait wha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8202" y="3670572"/>
            <a:ext cx="9495398" cy="5317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25787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Periods to save the day</a:t>
            </a:r>
            <a:endParaRPr lang="en-US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23050500" cy="1016518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4600" dirty="0" err="1">
                <a:latin typeface="Monaco" panose="020B0509030404040204" pitchFamily="49" charset="0"/>
              </a:rPr>
              <a:t>lubridate</a:t>
            </a:r>
            <a:r>
              <a:rPr lang="en-US" dirty="0"/>
              <a:t> also uses periods—time spans that are not fixed lengths but work with “human” times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4904830"/>
            <a:ext cx="23050500" cy="2848908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hashtag_fall</a:t>
            </a: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"2019-11-02 15:00:00 EDT"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 err="1">
                <a:solidFill>
                  <a:schemeClr val="tx2">
                    <a:lumMod val="75000"/>
                  </a:schemeClr>
                </a:solidFill>
              </a:rPr>
              <a:t>hashtag_fall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 + days(1)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"2019-11-03 15:00:00 EST"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673100" y="8566020"/>
            <a:ext cx="23050500" cy="1016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lnSpc>
                <a:spcPct val="120000"/>
              </a:lnSpc>
              <a:spcBef>
                <a:spcPts val="0"/>
              </a:spcBef>
              <a:buFontTx/>
              <a:buNone/>
            </a:pPr>
            <a:r>
              <a:rPr lang="en-US" dirty="0"/>
              <a:t>Examples of creating periods </a:t>
            </a:r>
            <a:r>
              <a:rPr lang="en-US" sz="3600" dirty="0"/>
              <a:t>(no common prefix)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18" name="# Slowest…"/>
          <p:cNvSpPr txBox="1"/>
          <p:nvPr/>
        </p:nvSpPr>
        <p:spPr>
          <a:xfrm>
            <a:off x="673100" y="9586685"/>
            <a:ext cx="23050500" cy="3625462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seconds(20)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"20S"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minutes(c(11, 525600))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"11M 0S"     "525600M 0S"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weeks(1:4)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pt-BR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"7d 0H 0M 0S"  "14d 0H 0M 0S" "21d 0H 0M 0S" "28d 0H 0M 0S"</a:t>
            </a:r>
            <a:endParaRPr lang="en-US" sz="32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8116993"/>
      </p:ext>
    </p:extLst>
  </p:cSld>
  <p:clrMapOvr>
    <a:masterClrMapping/>
  </p:clrMapOvr>
  <p:transition spd="med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Adding and multiplying periods</a:t>
            </a:r>
            <a:endParaRPr lang="en-US" cap="none" dirty="0">
              <a:latin typeface="Monaco" panose="020B0509030404040204" pitchFamily="49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73100" y="3835400"/>
            <a:ext cx="11049000" cy="1712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Add and multiply periods</a:t>
            </a:r>
            <a:endParaRPr lang="en-US" dirty="0">
              <a:latin typeface="Monaco" panose="020B0509030404040204" pitchFamily="49" charset="0"/>
            </a:endParaRPr>
          </a:p>
        </p:txBody>
      </p:sp>
      <p:sp>
        <p:nvSpPr>
          <p:cNvPr id="4" name="# Slowest…"/>
          <p:cNvSpPr txBox="1"/>
          <p:nvPr/>
        </p:nvSpPr>
        <p:spPr>
          <a:xfrm>
            <a:off x="673100" y="5865883"/>
            <a:ext cx="11049000" cy="4416451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4 * (years(2) + minutes(3))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pt-BR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"8y 0m 0d 0H 12M 0S"</a:t>
            </a:r>
            <a:endParaRPr lang="en-US" sz="32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sz="3200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days(6) + minutes(600) + seconds(3)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pt-BR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"6d 0H 600M 3S"</a:t>
            </a:r>
            <a:endParaRPr lang="en-US" sz="32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8" name="# Slowest…"/>
          <p:cNvSpPr txBox="1"/>
          <p:nvPr/>
        </p:nvSpPr>
        <p:spPr>
          <a:xfrm>
            <a:off x="12674600" y="5865884"/>
            <a:ext cx="11049000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leap year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five_somewhere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dyears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(1)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"2016-12-31 17:00:00 UTC"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five_somewhere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+ years(1)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"2017-01-01 17:00:00 UTC"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daylight saving time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hashtag_fall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ddays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(1)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"2019-11-03 14:00:00 EST"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hashtag_fall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+ days(1)</a:t>
            </a:r>
          </a:p>
          <a:p>
            <a:pPr lvl="5" indent="0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[1] "2019-11-03 15:00:00 EST"</a:t>
            </a: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12674600" y="37846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hangingPunct="1"/>
            <a:endParaRPr lang="en-US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12674600" y="3835400"/>
            <a:ext cx="11049000" cy="171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84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1pPr>
            <a:lvl2pPr marL="1168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2pPr>
            <a:lvl3pPr marL="1752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3pPr>
            <a:lvl4pPr marL="2336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4pPr>
            <a:lvl5pPr marL="29210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Lato Light" panose="020F0302020204030203" pitchFamily="34" charset="0"/>
                <a:ea typeface="+mn-ea"/>
                <a:cs typeface="+mn-cs"/>
                <a:sym typeface="Gill Sans Light"/>
              </a:defRPr>
            </a:lvl5pPr>
            <a:lvl6pPr marL="35052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6pPr>
            <a:lvl7pPr marL="40894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7pPr>
            <a:lvl8pPr marL="46736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8pPr>
            <a:lvl9pPr marL="5257800" marR="0" indent="-584200" algn="l" defTabSz="825500" rtl="0" latinLnBrk="0">
              <a:lnSpc>
                <a:spcPct val="100000"/>
              </a:lnSpc>
              <a:spcBef>
                <a:spcPts val="5300"/>
              </a:spcBef>
              <a:spcAft>
                <a:spcPts val="0"/>
              </a:spcAft>
              <a:buClrTx/>
              <a:buSzPct val="82000"/>
              <a:buFontTx/>
              <a:buChar char="•"/>
              <a:tabLst/>
              <a:defRPr sz="5200" b="0" i="0" u="none" strike="noStrike" cap="none" spc="0" baseline="0">
                <a:ln>
                  <a:noFill/>
                </a:ln>
                <a:solidFill>
                  <a:srgbClr val="535353"/>
                </a:solidFill>
                <a:uFillTx/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pPr marL="0" indent="0" hangingPunct="1">
              <a:buNone/>
            </a:pPr>
            <a:r>
              <a:rPr lang="en-US" sz="4400" dirty="0"/>
              <a:t>Add periods to dates</a:t>
            </a:r>
          </a:p>
        </p:txBody>
      </p:sp>
    </p:spTree>
    <p:extLst>
      <p:ext uri="{BB962C8B-B14F-4D97-AF65-F5344CB8AC3E}">
        <p14:creationId xmlns:p14="http://schemas.microsoft.com/office/powerpoint/2010/main" val="1352295002"/>
      </p:ext>
    </p:extLst>
  </p:cSld>
  <p:clrMapOvr>
    <a:masterClrMapping/>
  </p:clrMapOvr>
  <p:transition spd="med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INFORMATION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673100" y="3784600"/>
            <a:ext cx="9244033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Lato Light" panose="020F0302020204030203" pitchFamily="34" charset="0"/>
              </a:rPr>
              <a:t>Other tasks with </a:t>
            </a:r>
            <a:r>
              <a:rPr lang="en-US" sz="4400" dirty="0" err="1">
                <a:latin typeface="Monaco" panose="020B0509030404040204" pitchFamily="49" charset="0"/>
              </a:rPr>
              <a:t>lubridate</a:t>
            </a:r>
            <a:r>
              <a:rPr lang="en-US" sz="5400" dirty="0">
                <a:latin typeface="Lato Light" panose="020F0302020204030203" pitchFamily="34" charset="0"/>
              </a:rPr>
              <a:t>:</a:t>
            </a:r>
            <a:endParaRPr lang="en-US" dirty="0">
              <a:latin typeface="Lato Light" panose="020F0302020204030203" pitchFamily="34" charset="0"/>
            </a:endParaRPr>
          </a:p>
          <a:p>
            <a:pPr algn="l"/>
            <a:endParaRPr lang="en-US" dirty="0">
              <a:latin typeface="Lato Light" panose="020F0302020204030203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dirty="0">
                <a:latin typeface="Lato Light" panose="020F0302020204030203" pitchFamily="34" charset="0"/>
              </a:rPr>
              <a:t>Accounting for and changing time zones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dirty="0">
                <a:latin typeface="Lato Light" panose="020F0302020204030203" pitchFamily="34" charset="0"/>
              </a:rPr>
              <a:t>Determining if two time intervals overlap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2961" y="2935015"/>
            <a:ext cx="8869680" cy="1028095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02916" y="10070563"/>
            <a:ext cx="8584401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ato Light" panose="020F0302020204030203" pitchFamily="34" charset="0"/>
                <a:hlinkClick r:id="rId3"/>
              </a:rPr>
              <a:t>https://lubridate.tidyverse.org/</a:t>
            </a:r>
            <a:endParaRPr lang="en-US" dirty="0">
              <a:latin typeface="Lato Light" panose="020F03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1904108"/>
      </p:ext>
    </p:extLst>
  </p:cSld>
  <p:clrMapOvr>
    <a:masterClrMapping/>
  </p:clrMapOvr>
  <p:transition spd="med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5F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Image" descr="Image"/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6702564" y="1368564"/>
            <a:ext cx="10978872" cy="109788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5F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utating joi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Intro: </a:t>
            </a:r>
            <a:r>
              <a:rPr lang="en-US" dirty="0" err="1"/>
              <a:t>Logicals</a:t>
            </a:r>
            <a:endParaRPr dirty="0"/>
          </a:p>
        </p:txBody>
      </p:sp>
      <p:pic>
        <p:nvPicPr>
          <p:cNvPr id="6" name="Picture 5" descr="C:\Users\Justin\AppData\Local\Temp\Temp1_morepics.zip\dply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9466" y="1191024"/>
            <a:ext cx="9763836" cy="113212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490182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BOOLEAN VALUES</a:t>
            </a:r>
          </a:p>
        </p:txBody>
      </p:sp>
      <p:sp>
        <p:nvSpPr>
          <p:cNvPr id="4" name="# Slowest…"/>
          <p:cNvSpPr txBox="1"/>
          <p:nvPr/>
        </p:nvSpPr>
        <p:spPr>
          <a:xfrm>
            <a:off x="10441354" y="3784600"/>
            <a:ext cx="13942645" cy="7503470"/>
          </a:xfrm>
          <a:prstGeom prst="rect">
            <a:avLst/>
          </a:prstGeom>
          <a:solidFill>
            <a:srgbClr val="E5E5E5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/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/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comparison operators create Boolean values</a:t>
            </a:r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i.e., TRUE and FALSE</a:t>
            </a:r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/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/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create Boolean values</a:t>
            </a:r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2 &lt;= 3</a:t>
            </a:r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## </a:t>
            </a:r>
            <a:r>
              <a:rPr lang="en-US" i="1" dirty="0"/>
              <a:t>[1] TRUE</a:t>
            </a:r>
            <a:endParaRPr lang="en-US" dirty="0"/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lang="en-US" dirty="0"/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00B050"/>
                </a:solidFill>
              </a:rPr>
              <a:t># create a Boolean vector</a:t>
            </a:r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/>
              <a:t>!is.na(letters[1:15])</a:t>
            </a:r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i="1" dirty="0"/>
              <a:t>## [1]  TRUE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endParaRPr lang="en-US" i="1" dirty="0"/>
          </a:p>
          <a:p>
            <a:pPr lvl="5" algn="l" defTabSz="457200">
              <a:spcBef>
                <a:spcPts val="500"/>
              </a:spcBef>
              <a:defRPr sz="3000">
                <a:solidFill>
                  <a:srgbClr val="51515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lang="en-US" i="1" dirty="0"/>
              <a:t>## [10] TRUE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r>
              <a:rPr lang="en-US" i="1" dirty="0"/>
              <a:t> </a:t>
            </a:r>
            <a:r>
              <a:rPr lang="en-US" i="1" dirty="0" err="1"/>
              <a:t>TRUE</a:t>
            </a:r>
            <a:endParaRPr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162582"/>
              </p:ext>
            </p:extLst>
          </p:nvPr>
        </p:nvGraphicFramePr>
        <p:xfrm>
          <a:off x="545515" y="3784600"/>
          <a:ext cx="9235440" cy="8595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35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latin typeface="Lato Light" panose="020F0302020204030203" pitchFamily="34" charset="0"/>
                        </a:rPr>
                        <a:t>Operator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latin typeface="Lato Light" panose="020F0302020204030203" pitchFamily="34" charset="0"/>
                        </a:rPr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a &gt;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8178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&gt;=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a &gt;=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&lt;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a&lt;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a &lt;=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==</a:t>
                      </a:r>
                    </a:p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(check for equality)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a ==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!=</a:t>
                      </a:r>
                    </a:p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(check for not equal)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a !=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%in%</a:t>
                      </a:r>
                    </a:p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(check</a:t>
                      </a:r>
                      <a:r>
                        <a:rPr lang="en-US" sz="3600" baseline="0" dirty="0">
                          <a:latin typeface="Lato Light" panose="020F0302020204030203" pitchFamily="34" charset="0"/>
                        </a:rPr>
                        <a:t> for group membership)</a:t>
                      </a:r>
                      <a:endParaRPr lang="en-US" sz="3600" dirty="0">
                        <a:latin typeface="Lato Light" panose="020F030202020403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a %in% c(a,</a:t>
                      </a:r>
                      <a:r>
                        <a:rPr lang="en-US" sz="3600" baseline="0" dirty="0">
                          <a:latin typeface="Lato Light" panose="020F0302020204030203" pitchFamily="34" charset="0"/>
                        </a:rPr>
                        <a:t> b, c)</a:t>
                      </a:r>
                      <a:endParaRPr lang="en-US" sz="3600" dirty="0">
                        <a:latin typeface="Lato Light" panose="020F030202020403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is.na()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is.na(</a:t>
                      </a:r>
                      <a:r>
                        <a:rPr lang="en-US" sz="3600" dirty="0" err="1">
                          <a:latin typeface="Lato Light" panose="020F0302020204030203" pitchFamily="34" charset="0"/>
                        </a:rPr>
                        <a:t>tailnum</a:t>
                      </a:r>
                      <a:r>
                        <a:rPr lang="en-US" sz="3600" dirty="0">
                          <a:latin typeface="Lato Light" panose="020F0302020204030203" pitchFamily="34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!is.na()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Lato Light" panose="020F0302020204030203" pitchFamily="34" charset="0"/>
                        </a:rPr>
                        <a:t>!is.na(</a:t>
                      </a:r>
                      <a:r>
                        <a:rPr lang="en-US" sz="3600" dirty="0" err="1">
                          <a:latin typeface="Lato Light" panose="020F0302020204030203" pitchFamily="34" charset="0"/>
                        </a:rPr>
                        <a:t>tailnum</a:t>
                      </a:r>
                      <a:r>
                        <a:rPr lang="en-US" sz="3600" dirty="0">
                          <a:latin typeface="Lato Light" panose="020F0302020204030203" pitchFamily="34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085527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</TotalTime>
  <Words>7046</Words>
  <Application>Microsoft Office PowerPoint</Application>
  <PresentationFormat>Custom</PresentationFormat>
  <Paragraphs>1063</Paragraphs>
  <Slides>76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4" baseType="lpstr">
      <vt:lpstr>Gill Sans Light</vt:lpstr>
      <vt:lpstr>Helvetica Neue</vt:lpstr>
      <vt:lpstr>Lato</vt:lpstr>
      <vt:lpstr>Monaco</vt:lpstr>
      <vt:lpstr>Arial</vt:lpstr>
      <vt:lpstr>Lato Light</vt:lpstr>
      <vt:lpstr>Wingdings</vt:lpstr>
      <vt:lpstr>Showroom</vt:lpstr>
      <vt:lpstr>Today’s Class</vt:lpstr>
      <vt:lpstr>This hour: Wrangling with the tidyverse</vt:lpstr>
      <vt:lpstr>HOW THIS IMPROVES DATA SCIENCE PROJECTS</vt:lpstr>
      <vt:lpstr>What Is the Tidyverse?</vt:lpstr>
      <vt:lpstr>prerequisites</vt:lpstr>
      <vt:lpstr>package prerequisite</vt:lpstr>
      <vt:lpstr>data prerequisite</vt:lpstr>
      <vt:lpstr>Intro: Logicals</vt:lpstr>
      <vt:lpstr>CREATING BOOLEAN VALUES</vt:lpstr>
      <vt:lpstr>Logical values and data types</vt:lpstr>
      <vt:lpstr>GENERATING INSIGHTS FROM LOGICALS</vt:lpstr>
      <vt:lpstr>Your turn!</vt:lpstr>
      <vt:lpstr>Solution</vt:lpstr>
      <vt:lpstr>Solution with bonus</vt:lpstr>
      <vt:lpstr>Intro: TIBBLES</vt:lpstr>
      <vt:lpstr>TIBBLES ARE UBIQUITOUS!</vt:lpstr>
      <vt:lpstr>What are tibbles?</vt:lpstr>
      <vt:lpstr>CREATING TIBBLES</vt:lpstr>
      <vt:lpstr>DIFFERENCES BETWEEN TIBBLES AND DATA FRAMES: PRINT METHOD</vt:lpstr>
      <vt:lpstr>Review: SELECTING COLUMNS FROM DATA FRAMES</vt:lpstr>
      <vt:lpstr>DIFFERENCES BETWEEN TIBBLES AND DATA FRAMES: SUBSETTING AND SIMPLIFYING OUTPUT</vt:lpstr>
      <vt:lpstr>FOR MORE INFORMATION</vt:lpstr>
      <vt:lpstr>01/ STRINGS</vt:lpstr>
      <vt:lpstr>WORKING WITH CHARACTER STRINGS</vt:lpstr>
      <vt:lpstr>Common string tasks we’re covering</vt:lpstr>
      <vt:lpstr>stringr functions</vt:lpstr>
      <vt:lpstr>Matching patterns with str_detect()</vt:lpstr>
      <vt:lpstr>Your turn!</vt:lpstr>
      <vt:lpstr>Solution</vt:lpstr>
      <vt:lpstr>SOLUTION PART 2</vt:lpstr>
      <vt:lpstr>Your first regular expression</vt:lpstr>
      <vt:lpstr>YOUR FIRST REGULAR EXPRESSION</vt:lpstr>
      <vt:lpstr>YOUR FIRST REGULAR EXPRESSION</vt:lpstr>
      <vt:lpstr>YOUR FIRST REGULAR EXPRESSION</vt:lpstr>
      <vt:lpstr>YOUR FIRST REGULAR EXPRESSION</vt:lpstr>
      <vt:lpstr>HUNGRY FOR MORE?</vt:lpstr>
      <vt:lpstr>EXTRACTING CHARACTERS WITH str_sub()</vt:lpstr>
      <vt:lpstr>Data cleaning with str_length() and str_pad()</vt:lpstr>
      <vt:lpstr>Your turn!</vt:lpstr>
      <vt:lpstr>Solution</vt:lpstr>
      <vt:lpstr>OTHER USEFUL FUNCTIONS FROM stringr</vt:lpstr>
      <vt:lpstr>OTHER USEFUL FUNCTIONS FROM stringr  Replacing patterns</vt:lpstr>
      <vt:lpstr>FOR MORE INFORMATION</vt:lpstr>
      <vt:lpstr>BONUS: Paste strings with glue</vt:lpstr>
      <vt:lpstr>02/ FACTORS</vt:lpstr>
      <vt:lpstr>Why we care about factors</vt:lpstr>
      <vt:lpstr>Working with factors</vt:lpstr>
      <vt:lpstr>How R represents and stores factors</vt:lpstr>
      <vt:lpstr>forcats functions and common tasks</vt:lpstr>
      <vt:lpstr>Graphing without reordering factor levels</vt:lpstr>
      <vt:lpstr>Reorder levels with fct_relevel()</vt:lpstr>
      <vt:lpstr>Recode levels with fct_recode()</vt:lpstr>
      <vt:lpstr>Your turn!</vt:lpstr>
      <vt:lpstr>SOLUTION</vt:lpstr>
      <vt:lpstr>solution</vt:lpstr>
      <vt:lpstr>COLLAPSE FACTORS with fct_collapse()</vt:lpstr>
      <vt:lpstr>COLLAPSE FACTORS with fct_collapse()</vt:lpstr>
      <vt:lpstr>TEMPORARILY REORDER FACTORS</vt:lpstr>
      <vt:lpstr>TEMPORARILY REORDER FACTORS</vt:lpstr>
      <vt:lpstr>Your turn!</vt:lpstr>
      <vt:lpstr>SOLUTION</vt:lpstr>
      <vt:lpstr>FOR MORE INFORMATION</vt:lpstr>
      <vt:lpstr>03/ DATES AND TIMES</vt:lpstr>
      <vt:lpstr>lubridate functions and common tasks</vt:lpstr>
      <vt:lpstr>Creating date/time values and variables</vt:lpstr>
      <vt:lpstr>Extract components of dates</vt:lpstr>
      <vt:lpstr>Your turn!</vt:lpstr>
      <vt:lpstr>SOLUTION</vt:lpstr>
      <vt:lpstr>SOLUTION</vt:lpstr>
      <vt:lpstr>DURATIONS</vt:lpstr>
      <vt:lpstr>Working with DURATIONS</vt:lpstr>
      <vt:lpstr>Where durations fail us</vt:lpstr>
      <vt:lpstr>Periods to save the day</vt:lpstr>
      <vt:lpstr>Adding and multiplying periods</vt:lpstr>
      <vt:lpstr>FOR MORE INFORMATION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relational data</dc:title>
  <dc:creator>Justin</dc:creator>
  <cp:lastModifiedBy>Zu, Tianhai (zuti)</cp:lastModifiedBy>
  <cp:revision>77</cp:revision>
  <dcterms:modified xsi:type="dcterms:W3CDTF">2020-11-02T19:07:41Z</dcterms:modified>
</cp:coreProperties>
</file>